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66" r:id="rId3"/>
    <p:sldId id="267" r:id="rId4"/>
    <p:sldId id="268" r:id="rId5"/>
    <p:sldId id="269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996633"/>
    <a:srgbClr val="0066FF"/>
    <a:srgbClr val="FFFF99"/>
    <a:srgbClr val="FF9999"/>
    <a:srgbClr val="CCFF33"/>
    <a:srgbClr val="00CC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707" autoAdjust="0"/>
  </p:normalViewPr>
  <p:slideViewPr>
    <p:cSldViewPr>
      <p:cViewPr varScale="1">
        <p:scale>
          <a:sx n="81" d="100"/>
          <a:sy n="81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234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04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425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BBAD4-C55D-40BF-84EA-DE92FA7C29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143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8C350-7C87-4E2C-B0D1-D074C22FBD8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189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492B2-3CC8-4CAB-BE59-0ECE2650299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2446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16A3-810E-4134-A624-53174F46C41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6390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A7B77-CD63-4D83-845A-45C65E92699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5343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ACE8-DB48-45E4-9054-C81CB4A8F46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974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3578A-A4F7-4E3F-9A7B-401495008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7617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A3208-6274-498B-854D-3A76085BC6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85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74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38B0C-F3F0-466E-8CC4-256E4EEF9F2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5631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8322E-8A53-465A-9AEA-1FD1E72D282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72183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B923-F4FF-4A5F-81C4-0A58DEBF627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021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80442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39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0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05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04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49210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00676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Rectangle 341"/>
          <p:cNvSpPr>
            <a:spLocks noChangeArrowheads="1"/>
          </p:cNvSpPr>
          <p:nvPr/>
        </p:nvSpPr>
        <p:spPr bwMode="auto">
          <a:xfrm>
            <a:off x="0" y="6525021"/>
            <a:ext cx="9144000" cy="360363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0" name="Rectangle 336"/>
          <p:cNvSpPr>
            <a:spLocks noChangeArrowheads="1"/>
          </p:cNvSpPr>
          <p:nvPr/>
        </p:nvSpPr>
        <p:spPr bwMode="auto">
          <a:xfrm>
            <a:off x="0" y="6440760"/>
            <a:ext cx="9144000" cy="2286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043" name="Group 19"/>
          <p:cNvGrpSpPr>
            <a:grpSpLocks/>
          </p:cNvGrpSpPr>
          <p:nvPr/>
        </p:nvGrpSpPr>
        <p:grpSpPr bwMode="auto">
          <a:xfrm>
            <a:off x="7239000" y="358775"/>
            <a:ext cx="533400" cy="533400"/>
            <a:chOff x="2592" y="768"/>
            <a:chExt cx="864" cy="855"/>
          </a:xfrm>
        </p:grpSpPr>
        <p:sp>
          <p:nvSpPr>
            <p:cNvPr id="1044" name="Freeform 20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1" name="Freeform 27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2" name="Freeform 28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3" name="Freeform 29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4" name="Freeform 30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5" name="Freeform 31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6" name="Freeform 32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" name="Freeform 41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8" name="Freeform 44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9" name="Freeform 45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0" name="Freeform 46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2" name="Freeform 48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3" name="Freeform 49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4" name="Freeform 50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5" name="Freeform 51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7" name="Freeform 53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8" name="Freeform 54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9" name="Freeform 55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1" name="Freeform 57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2" name="Freeform 58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4" name="Freeform 60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5" name="Freeform 61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6" name="Freeform 62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7" name="Freeform 63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8" name="Freeform 64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9" name="Freeform 65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0" name="Freeform 66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1" name="Freeform 67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2" name="Freeform 68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3" name="Freeform 69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4" name="Freeform 70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5" name="Freeform 71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6" name="Freeform 72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7" name="Freeform 73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8" name="Freeform 74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9" name="Freeform 75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0" name="Freeform 76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1" name="Freeform 77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2" name="Freeform 78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3" name="Freeform 79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4" name="Freeform 80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5" name="Freeform 81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6" name="Freeform 82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7" name="Freeform 83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8" name="Freeform 84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9" name="Freeform 85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0" name="Freeform 86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1" name="Freeform 87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2" name="Freeform 88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3" name="Freeform 89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4" name="Freeform 90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5" name="Freeform 91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116" name="Group 92"/>
          <p:cNvGrpSpPr>
            <a:grpSpLocks/>
          </p:cNvGrpSpPr>
          <p:nvPr/>
        </p:nvGrpSpPr>
        <p:grpSpPr bwMode="auto">
          <a:xfrm>
            <a:off x="533400" y="358775"/>
            <a:ext cx="533400" cy="533400"/>
            <a:chOff x="2592" y="768"/>
            <a:chExt cx="864" cy="855"/>
          </a:xfrm>
        </p:grpSpPr>
        <p:sp>
          <p:nvSpPr>
            <p:cNvPr id="1117" name="Freeform 93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8" name="Freeform 94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9" name="Freeform 95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0" name="Freeform 96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1" name="Freeform 97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2" name="Freeform 98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3" name="Freeform 99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4" name="Freeform 100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5" name="Freeform 101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6" name="Freeform 102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7" name="Freeform 103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" name="Freeform 104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9" name="Freeform 105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0" name="Freeform 106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1" name="Freeform 107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2" name="Freeform 108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3" name="Freeform 109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4" name="Freeform 110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5" name="Freeform 111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6" name="Freeform 112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7" name="Freeform 113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8" name="Freeform 114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9" name="Freeform 115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0" name="Freeform 116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1" name="Freeform 117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2" name="Freeform 118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3" name="Freeform 119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4" name="Freeform 120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5" name="Freeform 121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6" name="Freeform 122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7" name="Freeform 123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8" name="Freeform 124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9" name="Freeform 125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0" name="Freeform 126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1" name="Freeform 127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2" name="Freeform 128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3" name="Freeform 129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4" name="Freeform 130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5" name="Freeform 131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6" name="Freeform 132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7" name="Freeform 133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8" name="Freeform 134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9" name="Freeform 135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0" name="Freeform 136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1" name="Freeform 137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2" name="Freeform 138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3" name="Freeform 139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4" name="Freeform 140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5" name="Freeform 141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6" name="Freeform 142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7" name="Freeform 143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8" name="Freeform 144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9" name="Freeform 145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0" name="Freeform 146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1" name="Freeform 147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2" name="Freeform 148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3" name="Freeform 149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4" name="Freeform 150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5" name="Freeform 151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6" name="Freeform 152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" name="Freeform 153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8" name="Freeform 154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9" name="Freeform 155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0" name="Freeform 156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1" name="Freeform 157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2" name="Freeform 158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3" name="Freeform 159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4" name="Freeform 160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5" name="Freeform 161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6" name="Freeform 162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7" name="Freeform 163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8" name="Freeform 164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358" name="Rectangle 334"/>
          <p:cNvSpPr>
            <a:spLocks noChangeArrowheads="1"/>
          </p:cNvSpPr>
          <p:nvPr/>
        </p:nvSpPr>
        <p:spPr bwMode="invGray">
          <a:xfrm>
            <a:off x="0" y="620713"/>
            <a:ext cx="9142413" cy="720055"/>
          </a:xfrm>
          <a:prstGeom prst="rect">
            <a:avLst/>
          </a:pr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59" name="Rectangle 335"/>
          <p:cNvSpPr>
            <a:spLocks noChangeArrowheads="1"/>
          </p:cNvSpPr>
          <p:nvPr/>
        </p:nvSpPr>
        <p:spPr bwMode="auto">
          <a:xfrm>
            <a:off x="0" y="476250"/>
            <a:ext cx="9144000" cy="762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3" name="Rectangle 339"/>
          <p:cNvSpPr>
            <a:spLocks noChangeArrowheads="1"/>
          </p:cNvSpPr>
          <p:nvPr/>
        </p:nvSpPr>
        <p:spPr bwMode="auto">
          <a:xfrm>
            <a:off x="0" y="544513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ko-KR" altLang="en-US">
              <a:ea typeface="굴림" pitchFamily="50" charset="-127"/>
            </a:endParaRPr>
          </a:p>
        </p:txBody>
      </p:sp>
      <p:sp>
        <p:nvSpPr>
          <p:cNvPr id="1389" name="Rectangle 365"/>
          <p:cNvSpPr>
            <a:spLocks noChangeArrowheads="1"/>
          </p:cNvSpPr>
          <p:nvPr/>
        </p:nvSpPr>
        <p:spPr bwMode="auto">
          <a:xfrm rot="5400000">
            <a:off x="2160588" y="9525"/>
            <a:ext cx="476250" cy="4572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06" name="Group 382"/>
          <p:cNvGrpSpPr>
            <a:grpSpLocks/>
          </p:cNvGrpSpPr>
          <p:nvPr/>
        </p:nvGrpSpPr>
        <p:grpSpPr bwMode="auto">
          <a:xfrm>
            <a:off x="0" y="0"/>
            <a:ext cx="1547813" cy="476250"/>
            <a:chOff x="120" y="0"/>
            <a:chExt cx="975" cy="300"/>
          </a:xfrm>
        </p:grpSpPr>
        <p:sp>
          <p:nvSpPr>
            <p:cNvPr id="1387" name="Rectangle 363"/>
            <p:cNvSpPr>
              <a:spLocks noChangeArrowheads="1"/>
            </p:cNvSpPr>
            <p:nvPr userDrawn="1"/>
          </p:nvSpPr>
          <p:spPr bwMode="auto">
            <a:xfrm rot="5400000">
              <a:off x="114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88" name="Rectangle 364"/>
            <p:cNvSpPr>
              <a:spLocks noChangeArrowheads="1"/>
            </p:cNvSpPr>
            <p:nvPr userDrawn="1"/>
          </p:nvSpPr>
          <p:spPr bwMode="auto">
            <a:xfrm rot="5400000">
              <a:off x="80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0" name="Rectangle 366"/>
            <p:cNvSpPr>
              <a:spLocks noChangeArrowheads="1"/>
            </p:cNvSpPr>
            <p:nvPr userDrawn="1"/>
          </p:nvSpPr>
          <p:spPr bwMode="auto">
            <a:xfrm rot="5400000">
              <a:off x="46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91" name="Rectangle 367"/>
          <p:cNvSpPr>
            <a:spLocks noChangeArrowheads="1"/>
          </p:cNvSpPr>
          <p:nvPr/>
        </p:nvSpPr>
        <p:spPr bwMode="auto">
          <a:xfrm rot="5400000">
            <a:off x="16335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393" name="Group 369"/>
          <p:cNvGrpSpPr>
            <a:grpSpLocks/>
          </p:cNvGrpSpPr>
          <p:nvPr/>
        </p:nvGrpSpPr>
        <p:grpSpPr bwMode="auto">
          <a:xfrm>
            <a:off x="3287713" y="0"/>
            <a:ext cx="2652712" cy="476250"/>
            <a:chOff x="0" y="0"/>
            <a:chExt cx="1671" cy="300"/>
          </a:xfrm>
        </p:grpSpPr>
        <p:sp>
          <p:nvSpPr>
            <p:cNvPr id="1394" name="Rectangle 370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5" name="Rectangle 371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6" name="Rectangle 372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7" name="Rectangle 373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8" name="Rectangle 374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99" name="Group 375"/>
          <p:cNvGrpSpPr>
            <a:grpSpLocks/>
          </p:cNvGrpSpPr>
          <p:nvPr/>
        </p:nvGrpSpPr>
        <p:grpSpPr bwMode="auto">
          <a:xfrm>
            <a:off x="6527800" y="0"/>
            <a:ext cx="2652713" cy="476250"/>
            <a:chOff x="0" y="0"/>
            <a:chExt cx="1671" cy="300"/>
          </a:xfrm>
        </p:grpSpPr>
        <p:sp>
          <p:nvSpPr>
            <p:cNvPr id="1400" name="Rectangle 376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1" name="Rectangle 377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2" name="Rectangle 378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3" name="Rectangle 379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4" name="Rectangle 380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405" name="Rectangle 381"/>
          <p:cNvSpPr>
            <a:spLocks noChangeArrowheads="1"/>
          </p:cNvSpPr>
          <p:nvPr/>
        </p:nvSpPr>
        <p:spPr bwMode="auto">
          <a:xfrm rot="5400000">
            <a:off x="6026150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07" name="Rectangle 383"/>
          <p:cNvSpPr>
            <a:spLocks noChangeArrowheads="1"/>
          </p:cNvSpPr>
          <p:nvPr/>
        </p:nvSpPr>
        <p:spPr bwMode="auto">
          <a:xfrm rot="5400000">
            <a:off x="27130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851406C5-CB43-46E8-9D02-F0F06DCD07D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91" name="Rectangle 23"/>
          <p:cNvSpPr>
            <a:spLocks noChangeArrowheads="1"/>
          </p:cNvSpPr>
          <p:nvPr/>
        </p:nvSpPr>
        <p:spPr bwMode="black">
          <a:xfrm>
            <a:off x="1763713" y="836613"/>
            <a:ext cx="561657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1pPr>
            <a:lvl2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2pPr>
            <a:lvl3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3pPr>
            <a:lvl4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4pPr>
            <a:lvl5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9pPr>
          </a:lstStyle>
          <a:p>
            <a:endParaRPr lang="ko-KR" altLang="en-US"/>
          </a:p>
        </p:txBody>
      </p:sp>
      <p:sp>
        <p:nvSpPr>
          <p:cNvPr id="84026" name="Rectangle 58"/>
          <p:cNvSpPr>
            <a:spLocks noGrp="1" noChangeArrowheads="1"/>
          </p:cNvSpPr>
          <p:nvPr>
            <p:ph type="ctrTitle"/>
          </p:nvPr>
        </p:nvSpPr>
        <p:spPr bwMode="auto">
          <a:xfrm>
            <a:off x="827584" y="620613"/>
            <a:ext cx="7772400" cy="792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사람은 무엇을 위해 싸우는가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027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067944" y="2492896"/>
            <a:ext cx="4320480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임진왜란 </a:t>
            </a:r>
            <a:r>
              <a:rPr lang="en-US" altLang="ko-KR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등</a:t>
            </a:r>
            <a:endParaRPr lang="en-US" altLang="ko-KR" sz="5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공신 원균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50" y="1936492"/>
            <a:ext cx="2222872" cy="300267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 bwMode="auto">
          <a:xfrm>
            <a:off x="467544" y="5157192"/>
            <a:ext cx="8280920" cy="115212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[</a:t>
            </a:r>
            <a:r>
              <a:rPr kumimoji="0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서식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도구 모음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]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의 글꼴    을 클릭하여 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‘HY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헤드라인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M’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을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선택하고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글꼴 </a:t>
            </a:r>
            <a:r>
              <a:rPr kumimoji="0" lang="ko-KR" altLang="en-US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크기   </a:t>
            </a:r>
            <a:r>
              <a:rPr kumimoji="0" lang="ko-KR" altLang="en-US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를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클릭하여 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‘20’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으로 설정합니다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dirty="0" smtClean="0"/>
              <a:t>위의 </a:t>
            </a:r>
            <a:r>
              <a:rPr lang="en-US" altLang="ko-KR" dirty="0" smtClean="0"/>
              <a:t>SRT </a:t>
            </a:r>
            <a:r>
              <a:rPr lang="ko-KR" altLang="en-US" dirty="0" smtClean="0"/>
              <a:t>질문에 대한 답을 적어보세요</a:t>
            </a:r>
            <a:r>
              <a:rPr lang="en-US" altLang="ko-KR" dirty="0" smtClean="0"/>
              <a:t>.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5236236"/>
            <a:ext cx="133333" cy="17142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5286896"/>
            <a:ext cx="133333" cy="171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err="1" smtClean="0"/>
              <a:t>원균장군묘</a:t>
            </a:r>
            <a:r>
              <a:rPr lang="en-US" altLang="ko-KR" dirty="0" smtClean="0"/>
              <a:t>(</a:t>
            </a:r>
            <a:r>
              <a:rPr lang="ko-KR" altLang="en-US" dirty="0" smtClean="0"/>
              <a:t>안내문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buNone/>
            </a:pP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원균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(1540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~       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장군의 자는 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     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으로 조선 </a:t>
            </a:r>
            <a:r>
              <a:rPr lang="ko-KR" altLang="en-US" sz="2400" b="1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선조때의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         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이다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무과에 급제한 후 </a:t>
            </a:r>
            <a:r>
              <a:rPr lang="ko-KR" altLang="en-US" sz="2400" b="1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선전관을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거쳐 조산만호 </a:t>
            </a:r>
            <a:r>
              <a:rPr lang="ko-KR" altLang="en-US" sz="2400" b="1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부령부사를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지냈다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24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latinLnBrk="1">
              <a:buNone/>
            </a:pP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선조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25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(1592) 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       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 일어나자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 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 )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로서 처음 </a:t>
            </a:r>
            <a:r>
              <a:rPr lang="ko-KR" altLang="en-US" sz="2400" b="1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옥포해전에서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          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장군에게 구원을 요청하여 왜선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30</a:t>
            </a:r>
            <a:r>
              <a:rPr lang="ko-KR" altLang="en-US" sz="2400" b="1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여척을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무찔렀다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그 후 합포해전 </a:t>
            </a:r>
            <a:r>
              <a:rPr lang="ko-KR" altLang="en-US" sz="2400" b="1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적진포해전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등 여러 차례에 걸친 크고 작은 해전에서 큰 승리를 거두고 선조 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30</a:t>
            </a:r>
            <a:r>
              <a:rPr lang="ko-KR" altLang="en-US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1597) ( 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)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해전에서 전사하였다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ko-KR" altLang="en-US" sz="24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latinLnBrk="1">
              <a:buNone/>
            </a:pP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선조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36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(1603)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에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 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),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 </a:t>
            </a:r>
            <a:r>
              <a:rPr lang="en-US" altLang="ko-KR" sz="2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)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과 함께 선무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등 공신에 추록되었다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ko-KR" altLang="en-US" sz="24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94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3918498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살펴본 유적지나 문화재를 적으세요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살펴본 유적지나 문화재를 적으세요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9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632062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살펴본 유적지나 문화재를 적으세요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살펴본 유적지나 문화재를 적으세요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8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811193"/>
            <a:ext cx="2367533" cy="149812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err="1" smtClean="0"/>
              <a:t>원균장군</a:t>
            </a:r>
            <a:r>
              <a:rPr lang="ko-KR" altLang="en-US" dirty="0" smtClean="0"/>
              <a:t> 낱말 퀴즈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427984" y="1556792"/>
            <a:ext cx="3682752" cy="3124944"/>
          </a:xfrm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algn="ctr">
              <a:buNone/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순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량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균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</a:t>
            </a:r>
          </a:p>
          <a:p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84784"/>
            <a:ext cx="4032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      장군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         장군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    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등 공신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칠천     해전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1323553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1323553" y="249289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1971625" y="25007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1323553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1763688" y="413059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016" y="4853453"/>
            <a:ext cx="1077776" cy="14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더 알아보기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임진왜란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buNone/>
            </a:pP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임진년에 처음 발생했다 하여 보통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'(            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)'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이라고 하며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'7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전쟁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'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이라고도 한다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/>
            </a:r>
            <a:b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1592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월 일본군 선봉대가 부산포로 쳐들어와 서울을 향한 북진을 계속해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개월도 채 못 되어 전 국토가 유린되었다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선조와 세자는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)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으로 피난하였다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/>
            </a:r>
            <a:b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한산도대첩 등 해전의 승리로 일본의 해상작전이 좌절되고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전라도 곡창지대를 지킬 수 있었으며 육지의 곳곳에서도 유학자들과 농민이 주축이 된 의병이 일어나 </a:t>
            </a:r>
            <a:r>
              <a:rPr lang="ko-KR" altLang="en-US" sz="20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육상전을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승리로 이끌었다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12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월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 )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나라는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만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3,000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여 명의 병력을 파견했고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1593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월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8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 조명연합군은 </a:t>
            </a:r>
            <a:r>
              <a:rPr lang="ko-KR" altLang="en-US" sz="20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평양성을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탈환하고 일본과 협정에 들어갔다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/>
            </a:r>
            <a:b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강화가 결렬되자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1597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다시 침입했으나 육지에서는 권율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이시언의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조명 연합군에 패하고 해상에서는 이순신에게 패하여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년에 걸친 전쟁이 끝났다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67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011130"/>
              </p:ext>
            </p:extLst>
          </p:nvPr>
        </p:nvGraphicFramePr>
        <p:xfrm>
          <a:off x="1537320" y="764704"/>
          <a:ext cx="6059016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9016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5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예제 프레젠테이션 슬라이드">
  <a:themeElements>
    <a:clrScheme name="예제 프레젠테이션 슬라이드 2">
      <a:dk1>
        <a:srgbClr val="000000"/>
      </a:dk1>
      <a:lt1>
        <a:srgbClr val="FFFFFF"/>
      </a:lt1>
      <a:dk2>
        <a:srgbClr val="074649"/>
      </a:dk2>
      <a:lt2>
        <a:srgbClr val="969696"/>
      </a:lt2>
      <a:accent1>
        <a:srgbClr val="2A8D92"/>
      </a:accent1>
      <a:accent2>
        <a:srgbClr val="6BA919"/>
      </a:accent2>
      <a:accent3>
        <a:srgbClr val="FFFFFF"/>
      </a:accent3>
      <a:accent4>
        <a:srgbClr val="000000"/>
      </a:accent4>
      <a:accent5>
        <a:srgbClr val="ACC5C7"/>
      </a:accent5>
      <a:accent6>
        <a:srgbClr val="609916"/>
      </a:accent6>
      <a:hlink>
        <a:srgbClr val="1981C1"/>
      </a:hlink>
      <a:folHlink>
        <a:srgbClr val="FF9933"/>
      </a:folHlink>
    </a:clrScheme>
    <a:fontScheme name="예제 프레젠테이션 슬라이드">
      <a:majorFont>
        <a:latin typeface="HY견명조"/>
        <a:ea typeface="HY견명조"/>
        <a:cs typeface=""/>
      </a:majorFont>
      <a:minorFont>
        <a:latin typeface="BatangChe"/>
        <a:ea typeface="BatangCh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예제 프레젠테이션 슬라이드 1">
        <a:dk1>
          <a:srgbClr val="5D2521"/>
        </a:dk1>
        <a:lt1>
          <a:srgbClr val="FFFFFF"/>
        </a:lt1>
        <a:dk2>
          <a:srgbClr val="333300"/>
        </a:dk2>
        <a:lt2>
          <a:srgbClr val="969696"/>
        </a:lt2>
        <a:accent1>
          <a:srgbClr val="DDB905"/>
        </a:accent1>
        <a:accent2>
          <a:srgbClr val="6BA919"/>
        </a:accent2>
        <a:accent3>
          <a:srgbClr val="FFFFFF"/>
        </a:accent3>
        <a:accent4>
          <a:srgbClr val="4E1E1B"/>
        </a:accent4>
        <a:accent5>
          <a:srgbClr val="EBD9AA"/>
        </a:accent5>
        <a:accent6>
          <a:srgbClr val="609916"/>
        </a:accent6>
        <a:hlink>
          <a:srgbClr val="3898A2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2">
        <a:dk1>
          <a:srgbClr val="000000"/>
        </a:dk1>
        <a:lt1>
          <a:srgbClr val="FFFFFF"/>
        </a:lt1>
        <a:dk2>
          <a:srgbClr val="074649"/>
        </a:dk2>
        <a:lt2>
          <a:srgbClr val="969696"/>
        </a:lt2>
        <a:accent1>
          <a:srgbClr val="2A8D92"/>
        </a:accent1>
        <a:accent2>
          <a:srgbClr val="6BA919"/>
        </a:accent2>
        <a:accent3>
          <a:srgbClr val="FFFFFF"/>
        </a:accent3>
        <a:accent4>
          <a:srgbClr val="000000"/>
        </a:accent4>
        <a:accent5>
          <a:srgbClr val="ACC5C7"/>
        </a:accent5>
        <a:accent6>
          <a:srgbClr val="609916"/>
        </a:accent6>
        <a:hlink>
          <a:srgbClr val="1981C1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3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2DA1DB"/>
        </a:accent1>
        <a:accent2>
          <a:srgbClr val="91C2F7"/>
        </a:accent2>
        <a:accent3>
          <a:srgbClr val="FFFFFF"/>
        </a:accent3>
        <a:accent4>
          <a:srgbClr val="062C63"/>
        </a:accent4>
        <a:accent5>
          <a:srgbClr val="ADCDEA"/>
        </a:accent5>
        <a:accent6>
          <a:srgbClr val="83B0E0"/>
        </a:accent6>
        <a:hlink>
          <a:srgbClr val="0066CC"/>
        </a:hlink>
        <a:folHlink>
          <a:srgbClr val="76C8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예제 프레젠테이션 슬라이드</Template>
  <TotalTime>155</TotalTime>
  <Words>341</Words>
  <Application>Microsoft Office PowerPoint</Application>
  <PresentationFormat>화면 슬라이드 쇼(4:3)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예제 프레젠테이션 슬라이드</vt:lpstr>
      <vt:lpstr>디자인 사용자 지정</vt:lpstr>
      <vt:lpstr>사람은 무엇을 위해 싸우는가</vt:lpstr>
      <vt:lpstr>원균장군묘(안내문)</vt:lpstr>
      <vt:lpstr>PowerPoint 프레젠테이션</vt:lpstr>
      <vt:lpstr>PowerPoint 프레젠테이션</vt:lpstr>
      <vt:lpstr>원균장군 낱말 퀴즈</vt:lpstr>
      <vt:lpstr>더 알아보기: 임진왜란</vt:lpstr>
      <vt:lpstr>PowerPoint 프레젠테이션</vt:lpstr>
    </vt:vector>
  </TitlesOfParts>
  <Company>동삭초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제목을 입력하십시오</dc:title>
  <dc:creator>정필순</dc:creator>
  <cp:lastModifiedBy>최상길</cp:lastModifiedBy>
  <cp:revision>24</cp:revision>
  <dcterms:created xsi:type="dcterms:W3CDTF">2006-11-09T06:25:38Z</dcterms:created>
  <dcterms:modified xsi:type="dcterms:W3CDTF">2017-06-18T00:56:04Z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TC100824011042</vt:lpwstr>
  </property>
</Properties>
</file>