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20" autoAdjust="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2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31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53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425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64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1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119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53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215900" y="260350"/>
            <a:ext cx="8820150" cy="6408738"/>
          </a:xfrm>
          <a:prstGeom prst="rect">
            <a:avLst/>
          </a:prstGeom>
          <a:ln w="762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979985" y="620713"/>
            <a:ext cx="5184303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철조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불상의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만기사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092" name="Group 44"/>
          <p:cNvGrpSpPr>
            <a:grpSpLocks/>
          </p:cNvGrpSpPr>
          <p:nvPr/>
        </p:nvGrpSpPr>
        <p:grpSpPr bwMode="auto">
          <a:xfrm>
            <a:off x="6779840" y="4990400"/>
            <a:ext cx="1752600" cy="622298"/>
            <a:chOff x="4635" y="3024"/>
            <a:chExt cx="1104" cy="288"/>
          </a:xfrm>
        </p:grpSpPr>
        <p:grpSp>
          <p:nvGrpSpPr>
            <p:cNvPr id="2093" name="Group 45"/>
            <p:cNvGrpSpPr>
              <a:grpSpLocks/>
            </p:cNvGrpSpPr>
            <p:nvPr/>
          </p:nvGrpSpPr>
          <p:grpSpPr bwMode="auto">
            <a:xfrm>
              <a:off x="4753" y="3024"/>
              <a:ext cx="862" cy="192"/>
              <a:chOff x="4753" y="3024"/>
              <a:chExt cx="862" cy="192"/>
            </a:xfrm>
          </p:grpSpPr>
          <p:sp>
            <p:nvSpPr>
              <p:cNvPr id="2094" name="Line 46"/>
              <p:cNvSpPr>
                <a:spLocks noChangeShapeType="1"/>
              </p:cNvSpPr>
              <p:nvPr/>
            </p:nvSpPr>
            <p:spPr bwMode="auto">
              <a:xfrm>
                <a:off x="4907" y="3024"/>
                <a:ext cx="617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auto">
              <a:xfrm>
                <a:off x="4816" y="3120"/>
                <a:ext cx="75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auto">
              <a:xfrm>
                <a:off x="4753" y="3216"/>
                <a:ext cx="86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635" y="3312"/>
              <a:ext cx="1104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31120"/>
            <a:ext cx="4032448" cy="2681578"/>
          </a:xfrm>
          <a:prstGeom prst="rect">
            <a:avLst/>
          </a:prstGeom>
        </p:spPr>
      </p:pic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1484709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옛날 사람들은 불상을 보면서 어떤 생각을 했을까요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?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459" y="3080683"/>
            <a:ext cx="1083600" cy="72059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859" y="3069040"/>
            <a:ext cx="1082707" cy="72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933136"/>
            <a:ext cx="1082707" cy="72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858" y="3933136"/>
            <a:ext cx="1082707" cy="720000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 bwMode="auto">
          <a:xfrm>
            <a:off x="467544" y="5805264"/>
            <a:ext cx="8280920" cy="648072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dirty="0" smtClean="0">
                <a:solidFill>
                  <a:schemeClr val="bg1"/>
                </a:solidFill>
              </a:rPr>
              <a:t>위 질문에 대한 생각을 적어 보세요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만기사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철조여래좌상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(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안내문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)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>
          <a:xfrm>
            <a:off x="457200" y="1600200"/>
            <a:ext cx="8358808" cy="4525963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조선 선조 때 남해안에 침입한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)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를 격퇴하다가 포로가 되어 전사한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) 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이대원 장군의 묘이다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이대원은 함평 이씨로 선조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16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년 무과에 급제하여 </a:t>
            </a:r>
            <a:r>
              <a:rPr lang="ko-KR" altLang="en-US" sz="2400" kern="0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선전관을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거쳐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)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가 되었다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kern="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왜구가 </a:t>
            </a:r>
            <a:r>
              <a:rPr lang="ko-KR" altLang="en-US" sz="2400" kern="0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흥양에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침입하자 </a:t>
            </a:r>
            <a:r>
              <a:rPr lang="ko-KR" altLang="en-US" sz="2400" kern="0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심암의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명으로 군사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)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명을 이끌고 출병하여 </a:t>
            </a:r>
            <a:r>
              <a:rPr lang="ko-KR" altLang="en-US" sz="2400" kern="0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손죽도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해상에서 적과 전투 끝에 붙잡혀 항복 권유를 거부하다가 결국 참살을 당하였다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kern="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중앙의 봉 분 앞에는 묘비와 상석이 있다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그 앞쪽 좌우에는 무덤을 수호하기 위해서 세우는 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                )</a:t>
            </a:r>
            <a:r>
              <a:rPr lang="ko-KR" altLang="en-US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과 망주석이 있다</a:t>
            </a:r>
            <a:r>
              <a:rPr lang="en-US" altLang="ko-KR" sz="2400" kern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kern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979384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만기사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입구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만기사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877448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철조여래좌상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어정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620688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만기사</a:t>
            </a:r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낱말 퀴즈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5" name="직사각형 4"/>
          <p:cNvSpPr/>
          <p:nvPr/>
        </p:nvSpPr>
        <p:spPr bwMode="auto">
          <a:xfrm>
            <a:off x="1051992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1763688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3779912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499992" y="18532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1628800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만호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만      사 </a:t>
            </a:r>
            <a:endParaRPr lang="en-US" altLang="ko-KR" sz="3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감           </a:t>
            </a:r>
            <a:endParaRPr lang="ko-KR" altLang="en-US" sz="3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1778932" y="270892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1778932" y="351028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555776" y="3512047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1051992" y="4357824"/>
            <a:ext cx="7120408" cy="195149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anchor="ctr" anchorCtr="0"/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FontTx/>
              <a:buNone/>
            </a:pPr>
            <a:r>
              <a:rPr lang="ko-KR" altLang="en-US" sz="3600" kern="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로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좌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철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118462"/>
            <a:ext cx="25400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8"/>
          <p:cNvSpPr txBox="1">
            <a:spLocks noChangeArrowheads="1"/>
          </p:cNvSpPr>
          <p:nvPr/>
        </p:nvSpPr>
        <p:spPr bwMode="auto">
          <a:xfrm>
            <a:off x="467544" y="404664"/>
            <a:ext cx="8348464" cy="7921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철조여래좌상</a:t>
            </a:r>
            <a:r>
              <a:rPr lang="en-US" altLang="ko-KR" sz="4000" b="1" kern="0" dirty="0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, </a:t>
            </a:r>
            <a:r>
              <a:rPr lang="ko-KR" altLang="en-US" sz="4000" b="1" kern="0" dirty="0" err="1" smtClean="0">
                <a:solidFill>
                  <a:schemeClr val="bg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어정</a:t>
            </a:r>
            <a:endParaRPr lang="ko-KR" altLang="en-US" sz="4000" b="1" kern="0" dirty="0">
              <a:solidFill>
                <a:schemeClr val="bg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425973824"/>
          <p:cNvSpPr>
            <a:spLocks noChangeArrowheads="1"/>
          </p:cNvSpPr>
          <p:nvPr/>
        </p:nvSpPr>
        <p:spPr bwMode="auto">
          <a:xfrm>
            <a:off x="467544" y="1124744"/>
            <a:ext cx="8348464" cy="5400600"/>
          </a:xfrm>
          <a:prstGeom prst="rect">
            <a:avLst/>
          </a:prstGeom>
          <a:noFill/>
          <a:ln w="35941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1270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</a:pP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보물 제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567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호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높이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143cm,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후삼국시대의 광주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철불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 등의 양식을 계승한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철불이다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.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머리에는 작은 소라 모양의 머리칼을 붙여 놓았고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정수리 부근에는 상투 모양의 머리가 큼직하게 있다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.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갸름한 얼굴에 알맞은 이목구비를 하고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목에는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3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줄의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(     )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가 뚜렷하며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귀는 긴 편이다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.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손모양은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 오른손은 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무릎위에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 올려 손끝이 땅을 향하고 있으며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,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왼손은 배 부분에 놓고 있는 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(         )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이다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.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만기사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 우물은 임금님이 드신 우물이라 하여 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굴림" pitchFamily="50" charset="-127"/>
              </a:rPr>
              <a:t>‘</a:t>
            </a:r>
            <a:r>
              <a:rPr kumimoji="1" lang="ko-KR" alt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어정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굴림" pitchFamily="50" charset="-127"/>
              </a:rPr>
              <a:t>’</a:t>
            </a:r>
            <a:r>
              <a:rPr kumimoji="1" lang="ko-KR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굴림" pitchFamily="50" charset="-127"/>
              </a:rPr>
              <a:t>이라고 불리고 있다</a:t>
            </a:r>
            <a:r>
              <a:rPr kumimoji="1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굴림" pitchFamily="50" charset="-127"/>
              </a:rPr>
              <a:t>.</a:t>
            </a:r>
            <a:endParaRPr kumimoji="1" lang="en-US" altLang="ko-KR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0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5503"/>
              </p:ext>
            </p:extLst>
          </p:nvPr>
        </p:nvGraphicFramePr>
        <p:xfrm>
          <a:off x="1043608" y="548679"/>
          <a:ext cx="712879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6221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1107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967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503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375</Words>
  <Application>Microsoft Office PowerPoint</Application>
  <PresentationFormat>화면 슬라이드 쇼(4:3)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최상길</cp:lastModifiedBy>
  <cp:revision>13</cp:revision>
  <dcterms:created xsi:type="dcterms:W3CDTF">2006-12-16T01:14:07Z</dcterms:created>
  <dcterms:modified xsi:type="dcterms:W3CDTF">2017-06-24T00:10:39Z</dcterms:modified>
</cp:coreProperties>
</file>