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4" r:id="rId5"/>
    <p:sldId id="265" r:id="rId6"/>
    <p:sldId id="266" r:id="rId7"/>
    <p:sldId id="258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20" autoAdjust="0"/>
  </p:normalViewPr>
  <p:slideViewPr>
    <p:cSldViewPr>
      <p:cViewPr varScale="1">
        <p:scale>
          <a:sx n="96" d="100"/>
          <a:sy n="96" d="100"/>
        </p:scale>
        <p:origin x="-11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6621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7312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0532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9287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764251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867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8643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569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118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111960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27538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215900" y="260350"/>
            <a:ext cx="8820150" cy="6408738"/>
          </a:xfrm>
          <a:prstGeom prst="rect">
            <a:avLst/>
          </a:prstGeom>
          <a:ln w="762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467544" y="620713"/>
            <a:ext cx="8280919" cy="7207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공자와 맹자의 나무패가 있는 진위 향교</a:t>
            </a:r>
            <a:endParaRPr lang="ko-KR" alt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092" name="Group 44"/>
          <p:cNvGrpSpPr>
            <a:grpSpLocks/>
          </p:cNvGrpSpPr>
          <p:nvPr/>
        </p:nvGrpSpPr>
        <p:grpSpPr bwMode="auto">
          <a:xfrm>
            <a:off x="6779840" y="4990400"/>
            <a:ext cx="1752600" cy="622298"/>
            <a:chOff x="4635" y="3024"/>
            <a:chExt cx="1104" cy="288"/>
          </a:xfrm>
        </p:grpSpPr>
        <p:grpSp>
          <p:nvGrpSpPr>
            <p:cNvPr id="2093" name="Group 45"/>
            <p:cNvGrpSpPr>
              <a:grpSpLocks/>
            </p:cNvGrpSpPr>
            <p:nvPr/>
          </p:nvGrpSpPr>
          <p:grpSpPr bwMode="auto">
            <a:xfrm>
              <a:off x="4753" y="3024"/>
              <a:ext cx="862" cy="192"/>
              <a:chOff x="4753" y="3024"/>
              <a:chExt cx="862" cy="192"/>
            </a:xfrm>
          </p:grpSpPr>
          <p:sp>
            <p:nvSpPr>
              <p:cNvPr id="2094" name="Line 46"/>
              <p:cNvSpPr>
                <a:spLocks noChangeShapeType="1"/>
              </p:cNvSpPr>
              <p:nvPr/>
            </p:nvSpPr>
            <p:spPr bwMode="auto">
              <a:xfrm>
                <a:off x="4907" y="3024"/>
                <a:ext cx="617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095" name="Line 47"/>
              <p:cNvSpPr>
                <a:spLocks noChangeShapeType="1"/>
              </p:cNvSpPr>
              <p:nvPr/>
            </p:nvSpPr>
            <p:spPr bwMode="auto">
              <a:xfrm>
                <a:off x="4816" y="3120"/>
                <a:ext cx="753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096" name="Line 48"/>
              <p:cNvSpPr>
                <a:spLocks noChangeShapeType="1"/>
              </p:cNvSpPr>
              <p:nvPr/>
            </p:nvSpPr>
            <p:spPr bwMode="auto">
              <a:xfrm>
                <a:off x="4753" y="3216"/>
                <a:ext cx="862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>
              <a:off x="4635" y="3312"/>
              <a:ext cx="1104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395536" y="1484709"/>
            <a:ext cx="8420472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우리가 공부하는 이유는 무엇인가요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?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25" name="직사각형 24"/>
          <p:cNvSpPr/>
          <p:nvPr/>
        </p:nvSpPr>
        <p:spPr bwMode="auto">
          <a:xfrm>
            <a:off x="467544" y="5805264"/>
            <a:ext cx="8280920" cy="648072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ko-KR" altLang="en-US" dirty="0" smtClean="0">
                <a:solidFill>
                  <a:schemeClr val="bg1"/>
                </a:solidFill>
              </a:rPr>
              <a:t>위 질문에 대한 생각을 적어 보세요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  <a:endParaRPr lang="en-US" altLang="ko-KR" dirty="0">
              <a:solidFill>
                <a:schemeClr val="bg1"/>
              </a:solidFill>
            </a:endParaRPr>
          </a:p>
          <a:p>
            <a:pPr latinLnBrk="1"/>
            <a:r>
              <a:rPr lang="en-US" altLang="ko-KR" dirty="0" smtClean="0">
                <a:solidFill>
                  <a:schemeClr val="bg1"/>
                </a:solidFill>
              </a:rPr>
              <a:t>[</a:t>
            </a:r>
            <a:r>
              <a:rPr lang="ko-KR" altLang="en-US" dirty="0" smtClean="0">
                <a:solidFill>
                  <a:schemeClr val="bg1"/>
                </a:solidFill>
              </a:rPr>
              <a:t>서식</a:t>
            </a:r>
            <a:r>
              <a:rPr lang="en-US" altLang="ko-KR" dirty="0" smtClean="0">
                <a:solidFill>
                  <a:schemeClr val="bg1"/>
                </a:solidFill>
              </a:rPr>
              <a:t>]&gt;[</a:t>
            </a:r>
            <a:r>
              <a:rPr lang="ko-KR" altLang="en-US" dirty="0" smtClean="0">
                <a:solidFill>
                  <a:schemeClr val="bg1"/>
                </a:solidFill>
              </a:rPr>
              <a:t>배경</a:t>
            </a:r>
            <a:r>
              <a:rPr lang="en-US" altLang="ko-KR" dirty="0" smtClean="0">
                <a:solidFill>
                  <a:schemeClr val="bg1"/>
                </a:solidFill>
              </a:rPr>
              <a:t>]&gt;[</a:t>
            </a:r>
            <a:r>
              <a:rPr lang="ko-KR" altLang="en-US" dirty="0" smtClean="0">
                <a:solidFill>
                  <a:schemeClr val="bg1"/>
                </a:solidFill>
              </a:rPr>
              <a:t>채우기 효과</a:t>
            </a:r>
            <a:r>
              <a:rPr lang="en-US" altLang="ko-KR" dirty="0" smtClean="0">
                <a:solidFill>
                  <a:schemeClr val="bg1"/>
                </a:solidFill>
              </a:rPr>
              <a:t>]</a:t>
            </a:r>
            <a:r>
              <a:rPr lang="ko-KR" altLang="en-US" dirty="0" smtClean="0">
                <a:solidFill>
                  <a:schemeClr val="bg1"/>
                </a:solidFill>
              </a:rPr>
              <a:t>를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</a:rPr>
              <a:t>이용해서 배경색을 바꿔 보세요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907" y="2441694"/>
            <a:ext cx="4052168" cy="2694692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669" y="3077748"/>
            <a:ext cx="1082707" cy="720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667" y="3068960"/>
            <a:ext cx="1082707" cy="720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668" y="3923579"/>
            <a:ext cx="1082707" cy="720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" t="12802" r="-985" b="44959"/>
          <a:stretch/>
        </p:blipFill>
        <p:spPr>
          <a:xfrm>
            <a:off x="7791667" y="3923579"/>
            <a:ext cx="1082707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620688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진위향교 대성전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(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안내문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)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16" name="내용 개체 틀 2"/>
          <p:cNvSpPr txBox="1">
            <a:spLocks/>
          </p:cNvSpPr>
          <p:nvPr/>
        </p:nvSpPr>
        <p:spPr>
          <a:xfrm>
            <a:off x="457200" y="1600200"/>
            <a:ext cx="8358808" cy="4525963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anchor="ctr" anchorCtr="0"/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향교는 조선시대 국가에서 설립한 지방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       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기관으로 중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고등학교 수준의 교육을 담당하였다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또한 향교에서는 교육뿐만 아니라 중국과 조선의 선현에게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하였다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고을의 크기에 따라서 향교의 정원을 조정하였는데 대체로 군에는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        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명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현에는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명의 학생들을 수용하도록 하였다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endParaRPr lang="ko-KR" altLang="en-US" sz="24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무봉산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기슭에 남동향으로 자리잡고 있는 진위향교는 현재 대성전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( </a:t>
            </a:r>
            <a:r>
              <a:rPr lang="en-US" altLang="ko-KR" sz="24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           ), 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동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․ 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서재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내 </a:t>
            </a:r>
            <a:r>
              <a:rPr lang="en-US" altLang="ko-KR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․ </a:t>
            </a:r>
            <a:r>
              <a:rPr lang="ko-KR" altLang="en-US" sz="24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외삼문으로</a:t>
            </a:r>
            <a:r>
              <a:rPr lang="ko-KR" altLang="en-US" sz="24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구성되어 있다</a:t>
            </a:r>
            <a:r>
              <a:rPr lang="en-US" altLang="ko-KR" sz="2400" dirty="0">
                <a:solidFill>
                  <a:schemeClr val="bg1"/>
                </a:solidFill>
              </a:rPr>
              <a:t>.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00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7155562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선정 비각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진위향교 홍살문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1108595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진위향교 </a:t>
                      </a:r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외삼문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대성전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129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620688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진위향교 낱말 퀴즈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1763688" y="18532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3699816" y="2714767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592" y="1700808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명      당</a:t>
            </a:r>
            <a:endParaRPr lang="en-US" altLang="ko-KR" sz="3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동재와 </a:t>
            </a:r>
            <a:endParaRPr lang="en-US" altLang="ko-KR" sz="3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제사 지내는          </a:t>
            </a:r>
            <a:endParaRPr lang="ko-KR" altLang="en-US" sz="36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2973675" y="272955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3778982" y="3510289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4555826" y="3512047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내용 개체 틀 2"/>
          <p:cNvSpPr txBox="1">
            <a:spLocks/>
          </p:cNvSpPr>
          <p:nvPr/>
        </p:nvSpPr>
        <p:spPr>
          <a:xfrm>
            <a:off x="1051992" y="4365104"/>
            <a:ext cx="7120408" cy="1951496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anchor="ctr" anchorCtr="0"/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kern="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algn="ctr">
              <a:buFontTx/>
              <a:buNone/>
            </a:pP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서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재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륜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성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전</a:t>
            </a:r>
            <a:endParaRPr lang="ko-KR" altLang="en-US" sz="24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5283993" y="350466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530" y="1839901"/>
            <a:ext cx="2264099" cy="150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65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404664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더 알아보기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: 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조선의 교육기관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425973824"/>
          <p:cNvSpPr>
            <a:spLocks noChangeArrowheads="1"/>
          </p:cNvSpPr>
          <p:nvPr/>
        </p:nvSpPr>
        <p:spPr bwMode="auto">
          <a:xfrm>
            <a:off x="467544" y="1124744"/>
            <a:ext cx="8348464" cy="5400600"/>
          </a:xfrm>
          <a:prstGeom prst="rect">
            <a:avLst/>
          </a:prstGeom>
          <a:noFill/>
          <a:ln w="35941">
            <a:solidFill>
              <a:srgbClr val="66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32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   ):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조선시대 인재양성을 위하여 서울에 설치한 </a:t>
            </a:r>
            <a:r>
              <a:rPr lang="ko-KR" altLang="en-US" sz="32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국립대학격의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유학교육기관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성균관유생은 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200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명이며 이 중 반은 생원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진사로서 입학한 </a:t>
            </a:r>
            <a:r>
              <a:rPr lang="ko-KR" altLang="en-US" sz="320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정규생이었으며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나머지 반은 유학 중에서 선발된 자들이었다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2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sz="320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):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유교문화 위에서 설립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운영된 교육기관으로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국가가 유교문화이념을 수용하기 위해 중앙의 성균관과 연계시키면서 지방에 세운 국립 교육기관이다</a:t>
            </a:r>
            <a:r>
              <a:rPr lang="en-US" altLang="ko-KR" sz="320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20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018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1535503"/>
              </p:ext>
            </p:extLst>
          </p:nvPr>
        </p:nvGraphicFramePr>
        <p:xfrm>
          <a:off x="1043608" y="548679"/>
          <a:ext cx="7128792" cy="5832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/>
              </a:tblGrid>
              <a:tr h="6221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11074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967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b="1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b="1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15030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303</Words>
  <Application>Microsoft Office PowerPoint</Application>
  <PresentationFormat>화면 슬라이드 쇼(4:3)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동삭초등학교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최상길</cp:lastModifiedBy>
  <cp:revision>16</cp:revision>
  <dcterms:created xsi:type="dcterms:W3CDTF">2006-12-16T01:14:07Z</dcterms:created>
  <dcterms:modified xsi:type="dcterms:W3CDTF">2017-06-24T11:40:17Z</dcterms:modified>
</cp:coreProperties>
</file>