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63" r:id="rId3"/>
    <p:sldId id="257" r:id="rId4"/>
    <p:sldId id="264" r:id="rId5"/>
    <p:sldId id="265" r:id="rId6"/>
    <p:sldId id="266" r:id="rId7"/>
    <p:sldId id="258" r:id="rId8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320" autoAdjust="0"/>
  </p:normalViewPr>
  <p:slideViewPr>
    <p:cSldViewPr>
      <p:cViewPr varScale="1">
        <p:scale>
          <a:sx n="105" d="100"/>
          <a:sy n="105" d="100"/>
        </p:scale>
        <p:origin x="-1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E59F6C-11E9-412D-A2B1-A713EDA01642}" type="datetimeFigureOut">
              <a:rPr lang="ko-KR" altLang="en-US" smtClean="0"/>
              <a:t>2017-06-25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59C617-43EA-4865-872A-D81ADB203BC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747289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59C617-43EA-4865-872A-D81ADB203BCD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519984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366215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773127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60532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392872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7642517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8675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886431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75691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651188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11119608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327538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9" name="Rectangle 15"/>
          <p:cNvSpPr>
            <a:spLocks noChangeArrowheads="1"/>
          </p:cNvSpPr>
          <p:nvPr userDrawn="1"/>
        </p:nvSpPr>
        <p:spPr bwMode="auto">
          <a:xfrm>
            <a:off x="215900" y="260350"/>
            <a:ext cx="8820150" cy="6408738"/>
          </a:xfrm>
          <a:prstGeom prst="rect">
            <a:avLst/>
          </a:prstGeom>
          <a:ln w="76200">
            <a:solidFill>
              <a:srgbClr val="8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fontAlgn="base" latinLnBrk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 latinLnBrk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 latinLnBrk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 latinLnBrk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WordArt 5"/>
          <p:cNvSpPr>
            <a:spLocks noChangeArrowheads="1" noChangeShapeType="1" noTextEdit="1"/>
          </p:cNvSpPr>
          <p:nvPr/>
        </p:nvSpPr>
        <p:spPr bwMode="auto">
          <a:xfrm>
            <a:off x="467544" y="620713"/>
            <a:ext cx="8280919" cy="720725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ko-KR" alt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석조불상의 </a:t>
            </a:r>
            <a:r>
              <a:rPr lang="ko-KR" alt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심복사</a:t>
            </a:r>
            <a:endParaRPr lang="ko-KR" alt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grpSp>
        <p:nvGrpSpPr>
          <p:cNvPr id="2092" name="Group 44"/>
          <p:cNvGrpSpPr>
            <a:grpSpLocks/>
          </p:cNvGrpSpPr>
          <p:nvPr/>
        </p:nvGrpSpPr>
        <p:grpSpPr bwMode="auto">
          <a:xfrm>
            <a:off x="6122160" y="4630361"/>
            <a:ext cx="1752600" cy="622298"/>
            <a:chOff x="4635" y="3024"/>
            <a:chExt cx="1104" cy="288"/>
          </a:xfrm>
        </p:grpSpPr>
        <p:grpSp>
          <p:nvGrpSpPr>
            <p:cNvPr id="2093" name="Group 45"/>
            <p:cNvGrpSpPr>
              <a:grpSpLocks/>
            </p:cNvGrpSpPr>
            <p:nvPr/>
          </p:nvGrpSpPr>
          <p:grpSpPr bwMode="auto">
            <a:xfrm>
              <a:off x="4753" y="3024"/>
              <a:ext cx="862" cy="192"/>
              <a:chOff x="4753" y="3024"/>
              <a:chExt cx="862" cy="192"/>
            </a:xfrm>
          </p:grpSpPr>
          <p:sp>
            <p:nvSpPr>
              <p:cNvPr id="2094" name="Line 46"/>
              <p:cNvSpPr>
                <a:spLocks noChangeShapeType="1"/>
              </p:cNvSpPr>
              <p:nvPr/>
            </p:nvSpPr>
            <p:spPr bwMode="auto">
              <a:xfrm>
                <a:off x="4907" y="3024"/>
                <a:ext cx="617" cy="0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2095" name="Line 47"/>
              <p:cNvSpPr>
                <a:spLocks noChangeShapeType="1"/>
              </p:cNvSpPr>
              <p:nvPr/>
            </p:nvSpPr>
            <p:spPr bwMode="auto">
              <a:xfrm>
                <a:off x="4816" y="3120"/>
                <a:ext cx="753" cy="0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2096" name="Line 48"/>
              <p:cNvSpPr>
                <a:spLocks noChangeShapeType="1"/>
              </p:cNvSpPr>
              <p:nvPr/>
            </p:nvSpPr>
            <p:spPr bwMode="auto">
              <a:xfrm>
                <a:off x="4753" y="3216"/>
                <a:ext cx="862" cy="0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</p:grpSp>
        <p:sp>
          <p:nvSpPr>
            <p:cNvPr id="2097" name="Line 49"/>
            <p:cNvSpPr>
              <a:spLocks noChangeShapeType="1"/>
            </p:cNvSpPr>
            <p:nvPr/>
          </p:nvSpPr>
          <p:spPr bwMode="auto">
            <a:xfrm>
              <a:off x="4635" y="3312"/>
              <a:ext cx="1104" cy="0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</p:grpSp>
      <p:sp>
        <p:nvSpPr>
          <p:cNvPr id="20" name="Rectangle 58"/>
          <p:cNvSpPr txBox="1">
            <a:spLocks noChangeArrowheads="1"/>
          </p:cNvSpPr>
          <p:nvPr/>
        </p:nvSpPr>
        <p:spPr bwMode="auto">
          <a:xfrm>
            <a:off x="395536" y="1484709"/>
            <a:ext cx="8420472" cy="7921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2pPr>
            <a:lvl3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3pPr>
            <a:lvl4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4pPr>
            <a:lvl5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r>
              <a:rPr lang="ko-KR" altLang="en-US" sz="4000" b="1" kern="0" dirty="0" err="1" smtClean="0">
                <a:solidFill>
                  <a:schemeClr val="bg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심복사에는</a:t>
            </a:r>
            <a:r>
              <a:rPr lang="ko-KR" altLang="en-US" sz="4000" b="1" kern="0" dirty="0" smtClean="0">
                <a:solidFill>
                  <a:schemeClr val="bg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 어떤 전설이 있나요</a:t>
            </a:r>
            <a:r>
              <a:rPr lang="en-US" altLang="ko-KR" sz="4000" b="1" kern="0" dirty="0" smtClean="0">
                <a:solidFill>
                  <a:schemeClr val="bg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?</a:t>
            </a:r>
            <a:endParaRPr lang="ko-KR" altLang="en-US" sz="4000" b="1" kern="0" dirty="0">
              <a:solidFill>
                <a:schemeClr val="bg1"/>
              </a:solidFill>
              <a:latin typeface="휴먼명조" panose="02010504000101010101" pitchFamily="2" charset="-127"/>
              <a:ea typeface="휴먼명조" panose="02010504000101010101" pitchFamily="2" charset="-127"/>
            </a:endParaRPr>
          </a:p>
        </p:txBody>
      </p:sp>
      <p:sp>
        <p:nvSpPr>
          <p:cNvPr id="25" name="직사각형 24"/>
          <p:cNvSpPr/>
          <p:nvPr/>
        </p:nvSpPr>
        <p:spPr bwMode="auto">
          <a:xfrm>
            <a:off x="467544" y="5805264"/>
            <a:ext cx="8280920" cy="648072"/>
          </a:xfrm>
          <a:prstGeom prst="rect">
            <a:avLst/>
          </a:prstGeom>
          <a:noFill/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latinLnBrk="1"/>
            <a:r>
              <a:rPr lang="ko-KR" altLang="en-US" dirty="0" smtClean="0">
                <a:solidFill>
                  <a:schemeClr val="bg1"/>
                </a:solidFill>
              </a:rPr>
              <a:t>위 질문에 대한 생각을 적어 보세요</a:t>
            </a:r>
            <a:r>
              <a:rPr lang="en-US" altLang="ko-KR" dirty="0" smtClean="0">
                <a:solidFill>
                  <a:schemeClr val="bg1"/>
                </a:solidFill>
              </a:rPr>
              <a:t>.</a:t>
            </a:r>
            <a:endParaRPr lang="en-US" altLang="ko-KR" dirty="0">
              <a:solidFill>
                <a:schemeClr val="bg1"/>
              </a:solidFill>
            </a:endParaRPr>
          </a:p>
          <a:p>
            <a:pPr latinLnBrk="1"/>
            <a:r>
              <a:rPr lang="en-US" altLang="ko-KR" dirty="0" smtClean="0">
                <a:solidFill>
                  <a:schemeClr val="bg1"/>
                </a:solidFill>
              </a:rPr>
              <a:t>[</a:t>
            </a:r>
            <a:r>
              <a:rPr lang="ko-KR" altLang="en-US" dirty="0" smtClean="0">
                <a:solidFill>
                  <a:schemeClr val="bg1"/>
                </a:solidFill>
              </a:rPr>
              <a:t>여러 슬라이드 보기</a:t>
            </a:r>
            <a:r>
              <a:rPr lang="en-US" altLang="ko-KR" dirty="0" smtClean="0">
                <a:solidFill>
                  <a:schemeClr val="bg1"/>
                </a:solidFill>
              </a:rPr>
              <a:t>]</a:t>
            </a:r>
            <a:r>
              <a:rPr lang="ko-KR" altLang="en-US" dirty="0" smtClean="0">
                <a:solidFill>
                  <a:schemeClr val="bg1"/>
                </a:solidFill>
              </a:rPr>
              <a:t>를 클릭해 다양하게 슬라이드를 보면서 발표해 보세요</a:t>
            </a:r>
            <a:r>
              <a:rPr lang="en-US" altLang="ko-KR" dirty="0" smtClean="0">
                <a:solidFill>
                  <a:schemeClr val="bg1"/>
                </a:solidFill>
              </a:rPr>
              <a:t>.</a:t>
            </a:r>
            <a:endParaRPr lang="ko-KR" altLang="en-US" dirty="0">
              <a:solidFill>
                <a:schemeClr val="bg1"/>
              </a:solidFill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2567687"/>
            <a:ext cx="4094335" cy="2722733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7339" y="2708920"/>
            <a:ext cx="1082707" cy="720000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4886" y="2708920"/>
            <a:ext cx="1082707" cy="720000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5753" y="3569015"/>
            <a:ext cx="1082707" cy="720000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4885" y="3569015"/>
            <a:ext cx="1082707" cy="72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58"/>
          <p:cNvSpPr txBox="1">
            <a:spLocks noChangeArrowheads="1"/>
          </p:cNvSpPr>
          <p:nvPr/>
        </p:nvSpPr>
        <p:spPr bwMode="auto">
          <a:xfrm>
            <a:off x="467544" y="620688"/>
            <a:ext cx="8348464" cy="7921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2pPr>
            <a:lvl3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3pPr>
            <a:lvl4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4pPr>
            <a:lvl5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r>
              <a:rPr lang="ko-KR" altLang="en-US" sz="4000" b="1" kern="0" dirty="0" err="1" smtClean="0">
                <a:solidFill>
                  <a:schemeClr val="bg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심복사</a:t>
            </a:r>
            <a:r>
              <a:rPr lang="ko-KR" altLang="en-US" sz="4000" b="1" kern="0" dirty="0" smtClean="0">
                <a:solidFill>
                  <a:schemeClr val="bg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 </a:t>
            </a:r>
            <a:r>
              <a:rPr lang="ko-KR" altLang="en-US" sz="4000" b="1" kern="0" dirty="0" err="1" smtClean="0">
                <a:solidFill>
                  <a:schemeClr val="bg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석조비로자나불좌상</a:t>
            </a:r>
            <a:r>
              <a:rPr lang="en-US" altLang="ko-KR" sz="4000" b="1" kern="0" dirty="0" smtClean="0">
                <a:solidFill>
                  <a:schemeClr val="bg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(</a:t>
            </a:r>
            <a:r>
              <a:rPr lang="ko-KR" altLang="en-US" sz="4000" b="1" kern="0" dirty="0" smtClean="0">
                <a:solidFill>
                  <a:schemeClr val="bg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안내문</a:t>
            </a:r>
            <a:r>
              <a:rPr lang="en-US" altLang="ko-KR" sz="4000" b="1" kern="0" dirty="0" smtClean="0">
                <a:solidFill>
                  <a:schemeClr val="bg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)</a:t>
            </a:r>
            <a:endParaRPr lang="ko-KR" altLang="en-US" sz="4000" b="1" kern="0" dirty="0">
              <a:solidFill>
                <a:schemeClr val="bg1"/>
              </a:solidFill>
              <a:latin typeface="휴먼명조" panose="02010504000101010101" pitchFamily="2" charset="-127"/>
              <a:ea typeface="휴먼명조" panose="02010504000101010101" pitchFamily="2" charset="-127"/>
            </a:endParaRPr>
          </a:p>
        </p:txBody>
      </p:sp>
      <p:sp>
        <p:nvSpPr>
          <p:cNvPr id="16" name="내용 개체 틀 2"/>
          <p:cNvSpPr txBox="1">
            <a:spLocks/>
          </p:cNvSpPr>
          <p:nvPr/>
        </p:nvSpPr>
        <p:spPr>
          <a:xfrm>
            <a:off x="457200" y="1600200"/>
            <a:ext cx="8358808" cy="4853136"/>
          </a:xfrm>
          <a:prstGeom prst="rect">
            <a:avLst/>
          </a:prstGeom>
          <a:ln w="12700">
            <a:solidFill>
              <a:schemeClr val="accent1"/>
            </a:solidFill>
          </a:ln>
        </p:spPr>
        <p:txBody>
          <a:bodyPr anchor="ctr" anchorCtr="0"/>
          <a:lstStyle>
            <a:lvl1pPr marL="342900" indent="-342900" algn="l" rtl="0" fontAlgn="base" latinLnBrk="1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 latinLnBrk="1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 latinLnBrk="1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 latinLnBrk="1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 latinLnBrk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 latinLnBrk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 latinLnBrk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 latinLnBrk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 latinLnBrk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ko-KR" altLang="en-US" sz="2400" dirty="0" err="1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능인전</a:t>
            </a:r>
            <a:r>
              <a:rPr lang="ko-KR" altLang="en-US" sz="24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 안에 모셔진 이 불상은 대좌와 좌상을 갖춘 </a:t>
            </a:r>
            <a:r>
              <a:rPr lang="ko-KR" altLang="en-US" sz="2400" dirty="0" err="1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높에</a:t>
            </a:r>
            <a:r>
              <a:rPr lang="ko-KR" altLang="en-US" sz="24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 </a:t>
            </a:r>
            <a:r>
              <a:rPr lang="en-US" altLang="ko-KR" sz="24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2.28m</a:t>
            </a:r>
            <a:r>
              <a:rPr lang="ko-KR" altLang="en-US" sz="24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의 </a:t>
            </a:r>
            <a:r>
              <a:rPr lang="en-US" altLang="ko-KR" sz="2400" dirty="0" smtClean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(            </a:t>
            </a:r>
            <a:r>
              <a:rPr lang="en-US" altLang="ko-KR" sz="24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) </a:t>
            </a:r>
            <a:r>
              <a:rPr lang="ko-KR" altLang="en-US" sz="24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좌상인데</a:t>
            </a:r>
            <a:r>
              <a:rPr lang="en-US" altLang="ko-KR" sz="24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en-US" altLang="ko-KR" sz="2400" dirty="0" smtClean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(            </a:t>
            </a:r>
            <a:r>
              <a:rPr lang="en-US" altLang="ko-KR" sz="24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)</a:t>
            </a:r>
            <a:r>
              <a:rPr lang="ko-KR" altLang="en-US" sz="24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은 연화세계에 살며 그 몸이 세계를 포용하고 있어 큰 광명을 비춘다고 하는 부처이다</a:t>
            </a:r>
            <a:r>
              <a:rPr lang="en-US" altLang="ko-KR" sz="24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.</a:t>
            </a:r>
            <a:endParaRPr lang="ko-KR" altLang="en-US" sz="2400" dirty="0">
              <a:solidFill>
                <a:schemeClr val="bg1"/>
              </a:solidFill>
              <a:latin typeface="Adobe 고딕 Std B" pitchFamily="34" charset="-127"/>
              <a:ea typeface="Adobe 고딕 Std B" pitchFamily="34" charset="-127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ko-KR" altLang="en-US" sz="24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이 불상은 세 어부가 </a:t>
            </a:r>
            <a:r>
              <a:rPr lang="en-US" altLang="ko-KR" sz="24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( </a:t>
            </a:r>
            <a:r>
              <a:rPr lang="en-US" altLang="ko-KR" sz="2400" dirty="0" smtClean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             ) </a:t>
            </a:r>
            <a:r>
              <a:rPr lang="ko-KR" altLang="en-US" sz="24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앞 바다에서 건져 지금의 </a:t>
            </a:r>
            <a:r>
              <a:rPr lang="ko-KR" altLang="en-US" sz="2400" dirty="0" err="1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심복사</a:t>
            </a:r>
            <a:r>
              <a:rPr lang="ko-KR" altLang="en-US" sz="24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 자리에 모시고 절을 지었다고 전해진다</a:t>
            </a:r>
            <a:r>
              <a:rPr lang="en-US" altLang="ko-KR" sz="24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.</a:t>
            </a:r>
            <a:endParaRPr lang="ko-KR" altLang="en-US" sz="2400" dirty="0">
              <a:solidFill>
                <a:schemeClr val="bg1"/>
              </a:solidFill>
              <a:latin typeface="Adobe 고딕 Std B" pitchFamily="34" charset="-127"/>
              <a:ea typeface="Adobe 고딕 Std B" pitchFamily="34" charset="-127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ko-KR" altLang="en-US" sz="24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지혜를 상징하는 육계는 뚜렷하고 곱슬머리는 굵고 크다</a:t>
            </a:r>
            <a:r>
              <a:rPr lang="en-US" altLang="ko-KR" sz="24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. </a:t>
            </a:r>
            <a:r>
              <a:rPr lang="ko-KR" altLang="en-US" sz="24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얼굴은 통통한 편으로 가늘게 뜬 눈</a:t>
            </a:r>
            <a:r>
              <a:rPr lang="en-US" altLang="ko-KR" sz="24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sz="24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좁고 긴 삼각형의 코</a:t>
            </a:r>
            <a:r>
              <a:rPr lang="en-US" altLang="ko-KR" sz="24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sz="24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작은 입 등이 통일신라 말기 불상 양식을 잘 보여준다</a:t>
            </a:r>
            <a:r>
              <a:rPr lang="en-US" altLang="ko-KR" sz="24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.</a:t>
            </a:r>
            <a:endParaRPr lang="ko-KR" altLang="en-US" sz="2400" dirty="0">
              <a:solidFill>
                <a:schemeClr val="bg1"/>
              </a:solidFill>
              <a:latin typeface="Adobe 고딕 Std B" pitchFamily="34" charset="-127"/>
              <a:ea typeface="Adobe 고딕 Std B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97007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내용 개체 틀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9687072"/>
              </p:ext>
            </p:extLst>
          </p:nvPr>
        </p:nvGraphicFramePr>
        <p:xfrm>
          <a:off x="457200" y="692696"/>
          <a:ext cx="8229600" cy="56166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9600"/>
              </a:tblGrid>
              <a:tr h="57606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800" dirty="0" err="1" smtClean="0">
                          <a:solidFill>
                            <a:schemeClr val="tx1"/>
                          </a:solidFill>
                          <a:latin typeface="Adobe 고딕 Std B" pitchFamily="34" charset="-127"/>
                          <a:ea typeface="Adobe 고딕 Std B" pitchFamily="34" charset="-127"/>
                        </a:rPr>
                        <a:t>심복사</a:t>
                      </a:r>
                      <a:r>
                        <a:rPr lang="ko-KR" altLang="en-US" sz="2800" dirty="0" smtClean="0">
                          <a:solidFill>
                            <a:schemeClr val="tx1"/>
                          </a:solidFill>
                          <a:latin typeface="Adobe 고딕 Std B" pitchFamily="34" charset="-127"/>
                          <a:ea typeface="Adobe 고딕 Std B" pitchFamily="34" charset="-127"/>
                        </a:rPr>
                        <a:t> 대웅전</a:t>
                      </a:r>
                      <a:endParaRPr lang="ko-KR" altLang="en-US" sz="2800" dirty="0">
                        <a:solidFill>
                          <a:schemeClr val="tx1"/>
                        </a:solidFill>
                        <a:latin typeface="Adobe 고딕 Std B" pitchFamily="34" charset="-127"/>
                        <a:ea typeface="Adobe 고딕 Std B" pitchFamily="34" charset="-127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2088232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스마트폰이나</a:t>
                      </a:r>
                      <a:r>
                        <a:rPr lang="ko-KR" altLang="en-US" dirty="0" smtClean="0"/>
                        <a:t> 카메라로 촬영한 사진을 삽입하세요</a:t>
                      </a:r>
                      <a:r>
                        <a:rPr lang="en-US" altLang="ko-KR" dirty="0" smtClean="0"/>
                        <a:t>.</a:t>
                      </a:r>
                    </a:p>
                    <a:p>
                      <a:pPr marL="0" marR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삽입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메뉴의 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그림 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그림 파일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을 클릭해 그림파일을 삽입하세요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ko-KR" altLang="en-US" dirty="0"/>
                    </a:p>
                  </a:txBody>
                  <a:tcPr/>
                </a:tc>
              </a:tr>
              <a:tr h="55254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800" dirty="0" err="1" smtClean="0">
                          <a:latin typeface="Adobe 고딕 Std B" pitchFamily="34" charset="-127"/>
                          <a:ea typeface="Adobe 고딕 Std B" pitchFamily="34" charset="-127"/>
                        </a:rPr>
                        <a:t>심복사</a:t>
                      </a:r>
                      <a:r>
                        <a:rPr lang="ko-KR" altLang="en-US" sz="2800" dirty="0" smtClean="0">
                          <a:latin typeface="Adobe 고딕 Std B" pitchFamily="34" charset="-127"/>
                          <a:ea typeface="Adobe 고딕 Std B" pitchFamily="34" charset="-127"/>
                        </a:rPr>
                        <a:t> </a:t>
                      </a:r>
                      <a:r>
                        <a:rPr lang="ko-KR" altLang="en-US" sz="2800" dirty="0" err="1" smtClean="0">
                          <a:latin typeface="Adobe 고딕 Std B" pitchFamily="34" charset="-127"/>
                          <a:ea typeface="Adobe 고딕 Std B" pitchFamily="34" charset="-127"/>
                        </a:rPr>
                        <a:t>비로자나불좌상</a:t>
                      </a:r>
                      <a:endParaRPr lang="ko-KR" altLang="en-US" sz="2800" dirty="0">
                        <a:latin typeface="Adobe 고딕 Std B" pitchFamily="34" charset="-127"/>
                        <a:ea typeface="Adobe 고딕 Std B" pitchFamily="34" charset="-127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2399783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스마트폰이나</a:t>
                      </a:r>
                      <a:r>
                        <a:rPr lang="ko-KR" altLang="en-US" dirty="0" smtClean="0"/>
                        <a:t> 카메라로</a:t>
                      </a:r>
                      <a:r>
                        <a:rPr lang="ko-KR" altLang="en-US" baseline="0" dirty="0" smtClean="0"/>
                        <a:t> 촬영한 사진을 삽입하세요</a:t>
                      </a:r>
                      <a:r>
                        <a:rPr lang="en-US" altLang="ko-KR" baseline="0" dirty="0" smtClean="0"/>
                        <a:t>.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삽입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메뉴의 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그림 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그림 파일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을 클릭해 그림파일을 삽입하세요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ko-KR" altLang="en-US" dirty="0" smtClean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내용 개체 틀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89343159"/>
              </p:ext>
            </p:extLst>
          </p:nvPr>
        </p:nvGraphicFramePr>
        <p:xfrm>
          <a:off x="457200" y="692696"/>
          <a:ext cx="8229600" cy="56166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9600"/>
              </a:tblGrid>
              <a:tr h="57606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800" dirty="0" smtClean="0">
                          <a:solidFill>
                            <a:schemeClr val="tx1"/>
                          </a:solidFill>
                          <a:latin typeface="Adobe 고딕 Std B" pitchFamily="34" charset="-127"/>
                          <a:ea typeface="Adobe 고딕 Std B" pitchFamily="34" charset="-127"/>
                        </a:rPr>
                        <a:t>석탑</a:t>
                      </a:r>
                      <a:endParaRPr lang="ko-KR" altLang="en-US" sz="2800" dirty="0">
                        <a:solidFill>
                          <a:schemeClr val="tx1"/>
                        </a:solidFill>
                        <a:latin typeface="Adobe 고딕 Std B" pitchFamily="34" charset="-127"/>
                        <a:ea typeface="Adobe 고딕 Std B" pitchFamily="34" charset="-127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2088232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스마트폰이나</a:t>
                      </a:r>
                      <a:r>
                        <a:rPr lang="ko-KR" altLang="en-US" dirty="0" smtClean="0"/>
                        <a:t> 카메라로 촬영한 사진을 삽입하세요</a:t>
                      </a:r>
                      <a:r>
                        <a:rPr lang="en-US" altLang="ko-KR" dirty="0" smtClean="0"/>
                        <a:t>.</a:t>
                      </a:r>
                    </a:p>
                    <a:p>
                      <a:pPr marL="0" marR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삽입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메뉴의 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그림 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그림 파일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을 클릭해 그림파일을 삽입하세요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ko-KR" altLang="en-US" dirty="0"/>
                    </a:p>
                  </a:txBody>
                  <a:tcPr/>
                </a:tc>
              </a:tr>
              <a:tr h="55254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800" dirty="0" err="1" smtClean="0">
                          <a:latin typeface="Adobe 고딕 Std B" pitchFamily="34" charset="-127"/>
                          <a:ea typeface="Adobe 고딕 Std B" pitchFamily="34" charset="-127"/>
                        </a:rPr>
                        <a:t>삼성각</a:t>
                      </a:r>
                      <a:endParaRPr lang="ko-KR" altLang="en-US" sz="2800" dirty="0">
                        <a:latin typeface="Adobe 고딕 Std B" pitchFamily="34" charset="-127"/>
                        <a:ea typeface="Adobe 고딕 Std B" pitchFamily="34" charset="-127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2399783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스마트폰이나</a:t>
                      </a:r>
                      <a:r>
                        <a:rPr lang="ko-KR" altLang="en-US" dirty="0" smtClean="0"/>
                        <a:t> 카메라로</a:t>
                      </a:r>
                      <a:r>
                        <a:rPr lang="ko-KR" altLang="en-US" baseline="0" dirty="0" smtClean="0"/>
                        <a:t> 촬영한 사진을 삽입하세요</a:t>
                      </a:r>
                      <a:r>
                        <a:rPr lang="en-US" altLang="ko-KR" baseline="0" dirty="0" smtClean="0"/>
                        <a:t>.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삽입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메뉴의 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그림 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그림 파일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을 클릭해 그림파일을 삽입하세요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ko-KR" altLang="en-US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61293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58"/>
          <p:cNvSpPr txBox="1">
            <a:spLocks noChangeArrowheads="1"/>
          </p:cNvSpPr>
          <p:nvPr/>
        </p:nvSpPr>
        <p:spPr bwMode="auto">
          <a:xfrm>
            <a:off x="467544" y="620688"/>
            <a:ext cx="8348464" cy="7921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2pPr>
            <a:lvl3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3pPr>
            <a:lvl4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4pPr>
            <a:lvl5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r>
              <a:rPr lang="ko-KR" altLang="en-US" sz="4000" b="1" kern="0" dirty="0" err="1" smtClean="0">
                <a:solidFill>
                  <a:schemeClr val="bg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심복사</a:t>
            </a:r>
            <a:r>
              <a:rPr lang="ko-KR" altLang="en-US" sz="4000" b="1" kern="0" dirty="0" smtClean="0">
                <a:solidFill>
                  <a:schemeClr val="bg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 </a:t>
            </a:r>
            <a:r>
              <a:rPr lang="ko-KR" altLang="en-US" sz="4000" b="1" kern="0" dirty="0" smtClean="0">
                <a:solidFill>
                  <a:schemeClr val="bg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낱말 퀴즈</a:t>
            </a:r>
            <a:endParaRPr lang="ko-KR" altLang="en-US" sz="4000" b="1" kern="0" dirty="0">
              <a:solidFill>
                <a:schemeClr val="bg1"/>
              </a:solidFill>
              <a:latin typeface="휴먼명조" panose="02010504000101010101" pitchFamily="2" charset="-127"/>
              <a:ea typeface="휴먼명조" panose="02010504000101010101" pitchFamily="2" charset="-127"/>
            </a:endParaRPr>
          </a:p>
        </p:txBody>
      </p:sp>
      <p:sp>
        <p:nvSpPr>
          <p:cNvPr id="7" name="직사각형 6"/>
          <p:cNvSpPr/>
          <p:nvPr/>
        </p:nvSpPr>
        <p:spPr bwMode="auto">
          <a:xfrm>
            <a:off x="899592" y="1853208"/>
            <a:ext cx="584151" cy="594546"/>
          </a:xfrm>
          <a:prstGeom prst="rect">
            <a:avLst/>
          </a:prstGeo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60038" y="1628800"/>
            <a:ext cx="669674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3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sz="3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      </a:t>
            </a:r>
            <a:r>
              <a:rPr lang="ko-KR" altLang="en-US" sz="3600" dirty="0" err="1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비로자나불좌상</a:t>
            </a:r>
            <a:r>
              <a:rPr lang="ko-KR" altLang="en-US" sz="3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endParaRPr lang="en-US" altLang="ko-KR" sz="3600" dirty="0" smtClean="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3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sz="3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어부 천을 </a:t>
            </a:r>
            <a:endParaRPr lang="en-US" altLang="ko-KR" sz="3600" dirty="0" smtClean="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3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sz="3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국가지정           제</a:t>
            </a:r>
            <a:r>
              <a:rPr lang="en-US" altLang="ko-KR" sz="3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565</a:t>
            </a:r>
            <a:r>
              <a:rPr lang="ko-KR" altLang="en-US" sz="3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호</a:t>
            </a:r>
            <a:r>
              <a:rPr lang="en-US" altLang="ko-KR" sz="3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endParaRPr lang="ko-KR" altLang="en-US" sz="3600" dirty="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1" name="직사각형 10"/>
          <p:cNvSpPr/>
          <p:nvPr/>
        </p:nvSpPr>
        <p:spPr bwMode="auto">
          <a:xfrm>
            <a:off x="3123753" y="2708920"/>
            <a:ext cx="584151" cy="594546"/>
          </a:xfrm>
          <a:prstGeom prst="rect">
            <a:avLst/>
          </a:prstGeo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2" name="직사각형 11"/>
          <p:cNvSpPr/>
          <p:nvPr/>
        </p:nvSpPr>
        <p:spPr bwMode="auto">
          <a:xfrm>
            <a:off x="3059832" y="3510289"/>
            <a:ext cx="584151" cy="594546"/>
          </a:xfrm>
          <a:prstGeom prst="rect">
            <a:avLst/>
          </a:prstGeo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3" name="직사각형 12"/>
          <p:cNvSpPr/>
          <p:nvPr/>
        </p:nvSpPr>
        <p:spPr bwMode="auto">
          <a:xfrm>
            <a:off x="3779912" y="3512047"/>
            <a:ext cx="584151" cy="594546"/>
          </a:xfrm>
          <a:prstGeom prst="rect">
            <a:avLst/>
          </a:prstGeo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4" name="내용 개체 틀 2"/>
          <p:cNvSpPr txBox="1">
            <a:spLocks/>
          </p:cNvSpPr>
          <p:nvPr/>
        </p:nvSpPr>
        <p:spPr>
          <a:xfrm>
            <a:off x="1051992" y="4357824"/>
            <a:ext cx="7120408" cy="1951496"/>
          </a:xfrm>
          <a:prstGeom prst="rect">
            <a:avLst/>
          </a:prstGeom>
          <a:ln w="12700">
            <a:solidFill>
              <a:schemeClr val="accent1"/>
            </a:solidFill>
          </a:ln>
        </p:spPr>
        <p:txBody>
          <a:bodyPr anchor="ctr" anchorCtr="0"/>
          <a:lstStyle>
            <a:lvl1pPr marL="342900" indent="-342900" algn="l" rtl="0" fontAlgn="base" latinLnBrk="1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 latinLnBrk="1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 latinLnBrk="1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 latinLnBrk="1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 latinLnBrk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 latinLnBrk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 latinLnBrk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 latinLnBrk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 latinLnBrk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buFontTx/>
              <a:buNone/>
            </a:pPr>
            <a:r>
              <a:rPr lang="en-US" altLang="ko-KR" sz="3600" kern="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[</a:t>
            </a:r>
            <a:r>
              <a:rPr lang="ko-KR" altLang="en-US" sz="3600" kern="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보기</a:t>
            </a:r>
            <a:r>
              <a:rPr lang="en-US" altLang="ko-KR" sz="3600" kern="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]</a:t>
            </a:r>
            <a:endParaRPr lang="ko-KR" altLang="en-US" sz="3600" kern="0" dirty="0" smtClean="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marL="0" indent="0" algn="ctr">
              <a:buFontTx/>
              <a:buNone/>
            </a:pPr>
            <a:r>
              <a:rPr lang="ko-KR" altLang="en-US" sz="3600" kern="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문</a:t>
            </a:r>
            <a:r>
              <a:rPr lang="en-US" altLang="ko-KR" sz="3600" kern="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3600" kern="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석</a:t>
            </a:r>
            <a:r>
              <a:rPr lang="en-US" altLang="ko-KR" sz="3600" kern="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3600" kern="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조</a:t>
            </a:r>
            <a:r>
              <a:rPr lang="en-US" altLang="ko-KR" sz="3600" kern="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3600" kern="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보</a:t>
            </a:r>
            <a:r>
              <a:rPr lang="en-US" altLang="ko-KR" sz="3600" kern="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3600" kern="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물</a:t>
            </a:r>
            <a:endParaRPr lang="ko-KR" altLang="en-US" sz="2400" kern="0" dirty="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6" name="직사각형 15"/>
          <p:cNvSpPr/>
          <p:nvPr/>
        </p:nvSpPr>
        <p:spPr bwMode="auto">
          <a:xfrm>
            <a:off x="1555751" y="1853208"/>
            <a:ext cx="584151" cy="594546"/>
          </a:xfrm>
          <a:prstGeom prst="rect">
            <a:avLst/>
          </a:prstGeo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076" y="1671519"/>
            <a:ext cx="1619324" cy="2435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4652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58"/>
          <p:cNvSpPr txBox="1">
            <a:spLocks noChangeArrowheads="1"/>
          </p:cNvSpPr>
          <p:nvPr/>
        </p:nvSpPr>
        <p:spPr bwMode="auto">
          <a:xfrm>
            <a:off x="467544" y="404664"/>
            <a:ext cx="8348464" cy="7921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2pPr>
            <a:lvl3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3pPr>
            <a:lvl4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4pPr>
            <a:lvl5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r>
              <a:rPr lang="ko-KR" altLang="en-US" sz="4000" b="1" kern="0" dirty="0" smtClean="0">
                <a:solidFill>
                  <a:schemeClr val="bg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더 알아보기</a:t>
            </a:r>
            <a:r>
              <a:rPr lang="en-US" altLang="ko-KR" sz="4000" b="1" kern="0" dirty="0" smtClean="0">
                <a:solidFill>
                  <a:schemeClr val="bg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: </a:t>
            </a:r>
            <a:r>
              <a:rPr lang="ko-KR" altLang="en-US" sz="4000" b="1" kern="0" dirty="0" err="1" smtClean="0">
                <a:solidFill>
                  <a:schemeClr val="bg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비로자나불좌상</a:t>
            </a:r>
            <a:endParaRPr lang="ko-KR" altLang="en-US" sz="3600" b="1" kern="0" dirty="0">
              <a:solidFill>
                <a:schemeClr val="bg1"/>
              </a:solidFill>
              <a:latin typeface="휴먼명조" panose="02010504000101010101" pitchFamily="2" charset="-127"/>
              <a:ea typeface="휴먼명조" panose="02010504000101010101" pitchFamily="2" charset="-127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_x425973824"/>
          <p:cNvSpPr>
            <a:spLocks noChangeArrowheads="1"/>
          </p:cNvSpPr>
          <p:nvPr/>
        </p:nvSpPr>
        <p:spPr bwMode="auto">
          <a:xfrm>
            <a:off x="467544" y="1124744"/>
            <a:ext cx="8348464" cy="5400600"/>
          </a:xfrm>
          <a:prstGeom prst="rect">
            <a:avLst/>
          </a:prstGeom>
          <a:noFill/>
          <a:ln w="35941">
            <a:solidFill>
              <a:srgbClr val="6699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r>
              <a:rPr lang="en-US" altLang="ko-KR" sz="3200" dirty="0" smtClean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(                    </a:t>
            </a:r>
            <a:r>
              <a:rPr lang="en-US" altLang="ko-KR" sz="32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)</a:t>
            </a:r>
            <a:r>
              <a:rPr lang="ko-KR" altLang="en-US" sz="32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은 화엄 삼신불인 법신 </a:t>
            </a:r>
            <a:r>
              <a:rPr lang="ko-KR" altLang="en-US" sz="3200" dirty="0" err="1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비로자나</a:t>
            </a:r>
            <a:r>
              <a:rPr lang="en-US" altLang="ko-KR" sz="32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sz="32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보신 노사나</a:t>
            </a:r>
            <a:r>
              <a:rPr lang="en-US" altLang="ko-KR" sz="32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sz="32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화신 </a:t>
            </a:r>
            <a:r>
              <a:rPr lang="ko-KR" altLang="en-US" sz="3200" dirty="0" err="1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석가불</a:t>
            </a:r>
            <a:r>
              <a:rPr lang="ko-KR" altLang="en-US" sz="32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 등의 법신 </a:t>
            </a:r>
            <a:r>
              <a:rPr lang="ko-KR" altLang="en-US" sz="3200" dirty="0" err="1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비로자나불인</a:t>
            </a:r>
            <a:r>
              <a:rPr lang="ko-KR" altLang="en-US" sz="32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 것이다</a:t>
            </a:r>
            <a:r>
              <a:rPr lang="en-US" altLang="ko-KR" sz="32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. </a:t>
            </a:r>
            <a:r>
              <a:rPr lang="ko-KR" altLang="en-US" sz="3200" dirty="0" err="1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비로자나불은</a:t>
            </a:r>
            <a:r>
              <a:rPr lang="ko-KR" altLang="en-US" sz="32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 </a:t>
            </a:r>
            <a:r>
              <a:rPr lang="ko-KR" altLang="en-US" sz="3200" dirty="0" err="1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광명불</a:t>
            </a:r>
            <a:r>
              <a:rPr lang="ko-KR" altLang="en-US" sz="32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 또는 </a:t>
            </a:r>
            <a:r>
              <a:rPr lang="ko-KR" altLang="en-US" sz="3200" dirty="0" err="1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적광불이다</a:t>
            </a:r>
            <a:r>
              <a:rPr lang="en-US" altLang="ko-KR" sz="32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.</a:t>
            </a:r>
            <a:endParaRPr lang="ko-KR" altLang="en-US" sz="3200" dirty="0">
              <a:solidFill>
                <a:schemeClr val="bg1"/>
              </a:solidFill>
              <a:latin typeface="Adobe 고딕 Std B" pitchFamily="34" charset="-127"/>
              <a:ea typeface="Adobe 고딕 Std B" pitchFamily="34" charset="-127"/>
            </a:endParaRPr>
          </a:p>
          <a:p>
            <a:r>
              <a:rPr lang="en-US" altLang="ko-KR" sz="3200" dirty="0" smtClean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(                </a:t>
            </a:r>
            <a:r>
              <a:rPr lang="en-US" altLang="ko-KR" sz="32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)</a:t>
            </a:r>
            <a:r>
              <a:rPr lang="ko-KR" altLang="en-US" sz="32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에서 유행했다</a:t>
            </a:r>
            <a:r>
              <a:rPr lang="en-US" altLang="ko-KR" sz="32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.</a:t>
            </a:r>
            <a:endParaRPr lang="ko-KR" altLang="en-US" sz="3200" dirty="0">
              <a:solidFill>
                <a:schemeClr val="bg1"/>
              </a:solidFill>
              <a:latin typeface="Adobe 고딕 Std B" pitchFamily="34" charset="-127"/>
              <a:ea typeface="Adobe 고딕 Std B" pitchFamily="34" charset="-127"/>
            </a:endParaRPr>
          </a:p>
          <a:p>
            <a:r>
              <a:rPr lang="ko-KR" altLang="en-US" sz="32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갸름한 얼굴</a:t>
            </a:r>
            <a:r>
              <a:rPr lang="en-US" altLang="ko-KR" sz="32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sz="32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단아한 체구</a:t>
            </a:r>
            <a:r>
              <a:rPr lang="en-US" altLang="ko-KR" sz="32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sz="32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평행 계단식 불의</a:t>
            </a:r>
            <a:r>
              <a:rPr lang="en-US" altLang="ko-KR" sz="32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sz="32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평행 계단식 대의</a:t>
            </a:r>
            <a:r>
              <a:rPr lang="en-US" altLang="ko-KR" sz="32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sz="32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옷깃의 꽃무늬가 특징이다</a:t>
            </a:r>
            <a:r>
              <a:rPr lang="en-US" altLang="ko-KR" sz="32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.</a:t>
            </a:r>
            <a:endParaRPr lang="ko-KR" altLang="en-US" sz="3200" dirty="0">
              <a:solidFill>
                <a:schemeClr val="bg1"/>
              </a:solidFill>
              <a:latin typeface="Adobe 고딕 Std B" pitchFamily="34" charset="-127"/>
              <a:ea typeface="Adobe 고딕 Std B" pitchFamily="34" charset="-127"/>
            </a:endParaRPr>
          </a:p>
          <a:p>
            <a:r>
              <a:rPr lang="ko-KR" altLang="en-US" sz="32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입상으로 된 </a:t>
            </a:r>
            <a:r>
              <a:rPr lang="ko-KR" altLang="en-US" sz="3200" dirty="0" err="1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비로자나불상도</a:t>
            </a:r>
            <a:r>
              <a:rPr lang="ko-KR" altLang="en-US" sz="32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 여러 점</a:t>
            </a:r>
            <a:r>
              <a:rPr lang="en-US" altLang="ko-KR" sz="32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sz="32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현존하고 있는데 경주 박물관 </a:t>
            </a:r>
            <a:r>
              <a:rPr lang="ko-KR" altLang="en-US" sz="3200" dirty="0" err="1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금동비로자나불입상</a:t>
            </a:r>
            <a:r>
              <a:rPr lang="en-US" altLang="ko-KR" sz="32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sz="32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동경국립박물관 금동불입상</a:t>
            </a:r>
            <a:r>
              <a:rPr lang="en-US" altLang="ko-KR" sz="32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sz="32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대구 </a:t>
            </a:r>
            <a:r>
              <a:rPr lang="ko-KR" altLang="en-US" sz="3200" dirty="0" err="1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청계사</a:t>
            </a:r>
            <a:r>
              <a:rPr lang="ko-KR" altLang="en-US" sz="32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 석 </a:t>
            </a:r>
            <a:r>
              <a:rPr lang="ko-KR" altLang="en-US" sz="3200" dirty="0" err="1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비로자나불입상</a:t>
            </a:r>
            <a:r>
              <a:rPr lang="ko-KR" altLang="en-US" sz="32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 등이 대표적이다</a:t>
            </a:r>
            <a:r>
              <a:rPr lang="en-US" altLang="ko-KR" sz="32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.</a:t>
            </a:r>
            <a:endParaRPr lang="ko-KR" altLang="en-US" sz="3200" dirty="0">
              <a:solidFill>
                <a:schemeClr val="bg1"/>
              </a:solidFill>
              <a:latin typeface="Adobe 고딕 Std B" pitchFamily="34" charset="-127"/>
              <a:ea typeface="Adobe 고딕 Std B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950185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내용 개체 틀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81535503"/>
              </p:ext>
            </p:extLst>
          </p:nvPr>
        </p:nvGraphicFramePr>
        <p:xfrm>
          <a:off x="1043608" y="548679"/>
          <a:ext cx="7128792" cy="58326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28792"/>
              </a:tblGrid>
              <a:tr h="6221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800" dirty="0" smtClean="0">
                          <a:solidFill>
                            <a:schemeClr val="tx1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SRT </a:t>
                      </a:r>
                      <a:r>
                        <a:rPr lang="ko-KR" altLang="en-US" sz="2800" dirty="0" smtClean="0">
                          <a:solidFill>
                            <a:schemeClr val="tx1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성공 기념촬영</a:t>
                      </a:r>
                      <a:endParaRPr lang="ko-KR" altLang="en-US" sz="2800" dirty="0">
                        <a:solidFill>
                          <a:schemeClr val="tx1"/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3110746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스마트폰이나</a:t>
                      </a:r>
                      <a:r>
                        <a:rPr lang="ko-KR" altLang="en-US" dirty="0" smtClean="0"/>
                        <a:t> 카메라로 촬영한 성공 기념사진을 삽입하세요</a:t>
                      </a:r>
                      <a:r>
                        <a:rPr lang="en-US" altLang="ko-KR" dirty="0" smtClean="0"/>
                        <a:t>.</a:t>
                      </a:r>
                    </a:p>
                    <a:p>
                      <a:pPr latinLnBrk="1"/>
                      <a:r>
                        <a:rPr lang="en-US" altLang="ko-KR" dirty="0" smtClean="0"/>
                        <a:t>[</a:t>
                      </a:r>
                      <a:r>
                        <a:rPr lang="ko-KR" altLang="en-US" dirty="0" smtClean="0"/>
                        <a:t>삽입</a:t>
                      </a:r>
                      <a:r>
                        <a:rPr lang="en-US" altLang="ko-KR" dirty="0" smtClean="0"/>
                        <a:t>]&gt;[</a:t>
                      </a:r>
                      <a:r>
                        <a:rPr lang="ko-KR" altLang="en-US" dirty="0" smtClean="0"/>
                        <a:t>그림</a:t>
                      </a:r>
                      <a:r>
                        <a:rPr lang="en-US" altLang="ko-KR" dirty="0" smtClean="0"/>
                        <a:t>]</a:t>
                      </a:r>
                      <a:r>
                        <a:rPr lang="ko-KR" altLang="en-US" dirty="0" smtClean="0"/>
                        <a:t>에서 촬영한 사진 파일을 찾아서 </a:t>
                      </a:r>
                      <a:r>
                        <a:rPr lang="en-US" altLang="ko-KR" dirty="0" smtClean="0"/>
                        <a:t>[</a:t>
                      </a:r>
                      <a:r>
                        <a:rPr lang="ko-KR" altLang="en-US" dirty="0" smtClean="0"/>
                        <a:t>열기</a:t>
                      </a:r>
                      <a:r>
                        <a:rPr lang="en-US" altLang="ko-KR" dirty="0" smtClean="0"/>
                        <a:t>] </a:t>
                      </a:r>
                      <a:r>
                        <a:rPr lang="ko-KR" altLang="en-US" dirty="0" smtClean="0"/>
                        <a:t>버튼을 클릭하세요</a:t>
                      </a:r>
                      <a:r>
                        <a:rPr lang="en-US" altLang="ko-KR" dirty="0" smtClean="0"/>
                        <a:t>.</a:t>
                      </a:r>
                      <a:endParaRPr lang="ko-KR" altLang="en-US" dirty="0"/>
                    </a:p>
                  </a:txBody>
                  <a:tcPr/>
                </a:tc>
              </a:tr>
              <a:tr h="5967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800" b="1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SRT </a:t>
                      </a:r>
                      <a:r>
                        <a:rPr lang="ko-KR" altLang="en-US" sz="2800" b="1" dirty="0" err="1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소감문</a:t>
                      </a:r>
                      <a:endParaRPr lang="ko-KR" altLang="en-US" sz="2800" b="1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150300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dirty="0" smtClean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</TotalTime>
  <Words>326</Words>
  <Application>Microsoft Office PowerPoint</Application>
  <PresentationFormat>화면 슬라이드 쇼(4:3)</PresentationFormat>
  <Paragraphs>36</Paragraphs>
  <Slides>7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8" baseType="lpstr">
      <vt:lpstr>기본 디자인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동삭초등학교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user</dc:creator>
  <cp:lastModifiedBy>최상길</cp:lastModifiedBy>
  <cp:revision>21</cp:revision>
  <dcterms:created xsi:type="dcterms:W3CDTF">2006-12-16T01:14:07Z</dcterms:created>
  <dcterms:modified xsi:type="dcterms:W3CDTF">2017-06-25T01:38:47Z</dcterms:modified>
</cp:coreProperties>
</file>