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3" r:id="rId5"/>
    <p:sldId id="260" r:id="rId6"/>
    <p:sldId id="265" r:id="rId7"/>
    <p:sldId id="264" r:id="rId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FFCC66"/>
    <a:srgbClr val="FFCCCC"/>
    <a:srgbClr val="FFCCFF"/>
    <a:srgbClr val="FF99FF"/>
    <a:srgbClr val="FF3300"/>
    <a:srgbClr val="FF2F2F"/>
    <a:srgbClr val="54D454"/>
    <a:srgbClr val="33CC33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7239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7006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1765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732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898144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0693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8620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4676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9776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551543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38325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5516563"/>
            <a:ext cx="9144000" cy="1341437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2" name="AutoShape 8"/>
          <p:cNvSpPr>
            <a:spLocks noChangeArrowheads="1"/>
          </p:cNvSpPr>
          <p:nvPr userDrawn="1"/>
        </p:nvSpPr>
        <p:spPr bwMode="auto">
          <a:xfrm rot="5400000">
            <a:off x="6710363" y="-193675"/>
            <a:ext cx="981075" cy="1368425"/>
          </a:xfrm>
          <a:prstGeom prst="flowChartDelay">
            <a:avLst/>
          </a:prstGeom>
          <a:solidFill>
            <a:srgbClr val="FF2F2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3" name="AutoShape 9"/>
          <p:cNvSpPr>
            <a:spLocks noChangeArrowheads="1"/>
          </p:cNvSpPr>
          <p:nvPr userDrawn="1"/>
        </p:nvSpPr>
        <p:spPr bwMode="auto">
          <a:xfrm rot="5400000">
            <a:off x="7969250" y="-193675"/>
            <a:ext cx="981075" cy="1368425"/>
          </a:xfrm>
          <a:prstGeom prst="flowChartDelay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4" name="AutoShape 10"/>
          <p:cNvSpPr>
            <a:spLocks noChangeArrowheads="1"/>
          </p:cNvSpPr>
          <p:nvPr userDrawn="1"/>
        </p:nvSpPr>
        <p:spPr bwMode="auto">
          <a:xfrm rot="5400000">
            <a:off x="5413375" y="-193675"/>
            <a:ext cx="981075" cy="1368425"/>
          </a:xfrm>
          <a:prstGeom prst="flowChartDelay">
            <a:avLst/>
          </a:prstGeom>
          <a:solidFill>
            <a:srgbClr val="54D45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5" name="AutoShape 11"/>
          <p:cNvSpPr>
            <a:spLocks noChangeArrowheads="1"/>
          </p:cNvSpPr>
          <p:nvPr userDrawn="1"/>
        </p:nvSpPr>
        <p:spPr bwMode="auto">
          <a:xfrm rot="5400000">
            <a:off x="4117975" y="-193675"/>
            <a:ext cx="981075" cy="1368425"/>
          </a:xfrm>
          <a:prstGeom prst="flowChartDelay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6" name="AutoShape 12"/>
          <p:cNvSpPr>
            <a:spLocks noChangeArrowheads="1"/>
          </p:cNvSpPr>
          <p:nvPr userDrawn="1"/>
        </p:nvSpPr>
        <p:spPr bwMode="auto">
          <a:xfrm rot="5400000">
            <a:off x="2820988" y="-193675"/>
            <a:ext cx="981075" cy="1368425"/>
          </a:xfrm>
          <a:prstGeom prst="flowChartDelay">
            <a:avLst/>
          </a:prstGeom>
          <a:solidFill>
            <a:srgbClr val="54D45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7" name="AutoShape 13"/>
          <p:cNvSpPr>
            <a:spLocks noChangeArrowheads="1"/>
          </p:cNvSpPr>
          <p:nvPr userDrawn="1"/>
        </p:nvSpPr>
        <p:spPr bwMode="auto">
          <a:xfrm rot="5400000">
            <a:off x="1525588" y="-193675"/>
            <a:ext cx="981075" cy="1368425"/>
          </a:xfrm>
          <a:prstGeom prst="flowChartDelay">
            <a:avLst/>
          </a:prstGeom>
          <a:solidFill>
            <a:srgbClr val="FF2F2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8" name="AutoShape 14"/>
          <p:cNvSpPr>
            <a:spLocks noChangeArrowheads="1"/>
          </p:cNvSpPr>
          <p:nvPr userDrawn="1"/>
        </p:nvSpPr>
        <p:spPr bwMode="auto">
          <a:xfrm rot="5400000">
            <a:off x="193675" y="-193675"/>
            <a:ext cx="981075" cy="1368425"/>
          </a:xfrm>
          <a:prstGeom prst="flowChartDelay">
            <a:avLst/>
          </a:prstGeom>
          <a:solidFill>
            <a:srgbClr val="54D45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9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314276" y="2708920"/>
            <a:ext cx="4608511" cy="165618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ko-KR" altLang="en-US" sz="4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억새와 갈대는 어떻게 다른 가요</a:t>
            </a:r>
            <a:r>
              <a:rPr lang="en-US" altLang="ko-KR" sz="4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?</a:t>
            </a:r>
            <a:endParaRPr lang="ko-KR" altLang="en-US" sz="4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 bwMode="auto">
          <a:xfrm>
            <a:off x="467544" y="5661248"/>
            <a:ext cx="8280920" cy="1008112"/>
          </a:xfrm>
          <a:prstGeom prst="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atinLnBrk="1"/>
            <a:r>
              <a:rPr lang="ko-KR" altLang="en-US" sz="2000" dirty="0" smtClean="0"/>
              <a:t>위 질문에 대한 생각을 적어 보세요</a:t>
            </a:r>
            <a:r>
              <a:rPr lang="en-US" altLang="ko-KR" sz="2000" dirty="0" smtClean="0"/>
              <a:t>.</a:t>
            </a:r>
          </a:p>
          <a:p>
            <a:pPr latinLnBrk="1"/>
            <a:r>
              <a:rPr lang="en-US" altLang="ko-KR" sz="2000" dirty="0" smtClean="0"/>
              <a:t>[</a:t>
            </a:r>
            <a:r>
              <a:rPr lang="ko-KR" altLang="en-US" sz="2000" dirty="0" smtClean="0"/>
              <a:t>그리기 도구 모음</a:t>
            </a:r>
            <a:r>
              <a:rPr lang="en-US" altLang="ko-KR" sz="2000" dirty="0" smtClean="0"/>
              <a:t>]&gt;[</a:t>
            </a:r>
            <a:r>
              <a:rPr lang="ko-KR" altLang="en-US" sz="2000" dirty="0" smtClean="0"/>
              <a:t>도형 실행 단추</a:t>
            </a:r>
            <a:r>
              <a:rPr lang="en-US" altLang="ko-KR" sz="2000" dirty="0" smtClean="0"/>
              <a:t>]</a:t>
            </a:r>
            <a:r>
              <a:rPr lang="ko-KR" altLang="en-US" sz="2000" dirty="0" smtClean="0"/>
              <a:t>를 이용해서 학기말 성적을 잘 정리합니다</a:t>
            </a:r>
            <a:r>
              <a:rPr lang="en-US" altLang="ko-KR" sz="2000" dirty="0" smtClean="0"/>
              <a:t>. 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67544" y="1052091"/>
            <a:ext cx="8280919" cy="720725"/>
          </a:xfrm>
          <a:prstGeom prst="rect">
            <a:avLst/>
          </a:prstGeom>
          <a:solidFill>
            <a:srgbClr val="FFC000"/>
          </a:solidFill>
          <a:extLst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ko-KR" alt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노을이 아름다운 </a:t>
            </a:r>
            <a:r>
              <a:rPr lang="ko-KR" alt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원평나루</a:t>
            </a:r>
            <a:endParaRPr lang="ko-KR" alt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2204864"/>
            <a:ext cx="3898177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8"/>
          <p:cNvSpPr txBox="1">
            <a:spLocks noChangeArrowheads="1"/>
          </p:cNvSpPr>
          <p:nvPr/>
        </p:nvSpPr>
        <p:spPr bwMode="auto">
          <a:xfrm>
            <a:off x="323528" y="1052661"/>
            <a:ext cx="8348464" cy="792163"/>
          </a:xfrm>
          <a:prstGeom prst="rect">
            <a:avLst/>
          </a:prstGeom>
          <a:gradFill>
            <a:gsLst>
              <a:gs pos="0">
                <a:srgbClr val="FFF200"/>
              </a:gs>
              <a:gs pos="100000">
                <a:srgbClr val="CCFF99"/>
              </a:gs>
            </a:gsLst>
            <a:lin ang="5400000" scaled="0"/>
          </a:gradFill>
          <a:ln w="25400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err="1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원평</a:t>
            </a:r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 나루</a:t>
            </a:r>
            <a:endParaRPr lang="ko-KR" altLang="en-US" sz="4000" b="1" kern="0" dirty="0">
              <a:solidFill>
                <a:schemeClr val="tx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_x284120904"/>
          <p:cNvSpPr>
            <a:spLocks noChangeArrowheads="1"/>
          </p:cNvSpPr>
          <p:nvPr/>
        </p:nvSpPr>
        <p:spPr bwMode="auto">
          <a:xfrm>
            <a:off x="252412" y="2204864"/>
            <a:ext cx="8563595" cy="4464495"/>
          </a:xfrm>
          <a:prstGeom prst="rect">
            <a:avLst/>
          </a:prstGeom>
          <a:solidFill>
            <a:srgbClr val="CCFF99"/>
          </a:solidFill>
          <a:ln w="35941">
            <a:solidFill>
              <a:srgbClr val="6699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원평나루는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             )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라고도 부른다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군문포는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청일전쟁 때 청나라 군대가 쳐들어와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주단했던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곳이다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 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군문포가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나루의 기능을 상실한 것은 근대 이후 다리가 놓이면서 이다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군문포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아래를 지나가는 천은 안성천이다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일제강점기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(        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포는 평택평야의 미곡 도정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그리고 아산만의 서해안의 소금과 어물이 들어오는 큰 항구였다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57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498699"/>
              </p:ext>
            </p:extLst>
          </p:nvPr>
        </p:nvGraphicFramePr>
        <p:xfrm>
          <a:off x="457200" y="105273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원평나루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 안내도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800" dirty="0" smtClean="0"/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latin typeface="Adobe 고딕 Std B" pitchFamily="34" charset="-127"/>
                          <a:ea typeface="Adobe 고딕 Std B" pitchFamily="34" charset="-127"/>
                        </a:rPr>
                        <a:t>원평나루</a:t>
                      </a:r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 산책길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57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0105344"/>
              </p:ext>
            </p:extLst>
          </p:nvPr>
        </p:nvGraphicFramePr>
        <p:xfrm>
          <a:off x="457200" y="105273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원평나루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 주변 풍경</a:t>
                      </a:r>
                      <a:r>
                        <a:rPr lang="en-US" altLang="ko-KR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1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smtClean="0">
                          <a:latin typeface="Adobe 고딕 Std B" pitchFamily="34" charset="-127"/>
                          <a:ea typeface="Adobe 고딕 Std B" pitchFamily="34" charset="-127"/>
                        </a:rPr>
                        <a:t>원평나루</a:t>
                      </a:r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 주변 풍경</a:t>
                      </a:r>
                      <a:r>
                        <a:rPr lang="en-US" altLang="ko-KR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2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486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2"/>
          <p:cNvSpPr txBox="1">
            <a:spLocks/>
          </p:cNvSpPr>
          <p:nvPr/>
        </p:nvSpPr>
        <p:spPr>
          <a:xfrm>
            <a:off x="1259632" y="5365936"/>
            <a:ext cx="6525940" cy="1519448"/>
          </a:xfrm>
          <a:prstGeom prst="rect">
            <a:avLst/>
          </a:prstGeom>
          <a:ln w="12700">
            <a:noFill/>
          </a:ln>
        </p:spPr>
        <p:txBody>
          <a:bodyPr anchor="ctr" anchorCtr="0"/>
          <a:lstStyle>
            <a:lvl1pPr marL="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보기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ko-KR" altLang="en-US" sz="3600" kern="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군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문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억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세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터</a:t>
            </a:r>
            <a:endParaRPr lang="ko-KR" altLang="en-US" sz="2400" kern="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3568" y="2132856"/>
            <a:ext cx="66967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억새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   포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나루</a:t>
            </a:r>
            <a:endParaRPr lang="ko-KR" altLang="en-US" sz="3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 bwMode="auto">
          <a:xfrm>
            <a:off x="1763688" y="3914574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Rectangle 58"/>
          <p:cNvSpPr txBox="1">
            <a:spLocks noChangeArrowheads="1"/>
          </p:cNvSpPr>
          <p:nvPr/>
        </p:nvSpPr>
        <p:spPr bwMode="auto">
          <a:xfrm>
            <a:off x="323528" y="1052661"/>
            <a:ext cx="8348464" cy="792163"/>
          </a:xfrm>
          <a:prstGeom prst="rect">
            <a:avLst/>
          </a:prstGeom>
          <a:gradFill>
            <a:gsLst>
              <a:gs pos="0">
                <a:srgbClr val="FFF200"/>
              </a:gs>
              <a:gs pos="100000">
                <a:srgbClr val="CCFF99"/>
              </a:gs>
            </a:gsLst>
            <a:lin ang="5400000" scaled="0"/>
          </a:gradFill>
          <a:ln w="25400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원평나루 </a:t>
            </a:r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낱말 퀴즈</a:t>
            </a:r>
            <a:endParaRPr lang="ko-KR" altLang="en-US" sz="4000" b="1" kern="0" dirty="0">
              <a:solidFill>
                <a:schemeClr val="tx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19" name="직사각형 18"/>
          <p:cNvSpPr/>
          <p:nvPr/>
        </p:nvSpPr>
        <p:spPr bwMode="auto">
          <a:xfrm>
            <a:off x="899592" y="3194494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3" name="직사각형 22"/>
          <p:cNvSpPr/>
          <p:nvPr/>
        </p:nvSpPr>
        <p:spPr bwMode="auto">
          <a:xfrm>
            <a:off x="1897062" y="2431549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2547689" y="242088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0" name="직사각형 19"/>
          <p:cNvSpPr/>
          <p:nvPr/>
        </p:nvSpPr>
        <p:spPr bwMode="auto">
          <a:xfrm>
            <a:off x="1593133" y="3190352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132856"/>
            <a:ext cx="4331308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7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8"/>
          <p:cNvSpPr txBox="1">
            <a:spLocks noChangeArrowheads="1"/>
          </p:cNvSpPr>
          <p:nvPr/>
        </p:nvSpPr>
        <p:spPr bwMode="auto">
          <a:xfrm>
            <a:off x="323528" y="1052661"/>
            <a:ext cx="8348464" cy="792163"/>
          </a:xfrm>
          <a:prstGeom prst="rect">
            <a:avLst/>
          </a:prstGeom>
          <a:gradFill>
            <a:gsLst>
              <a:gs pos="0">
                <a:srgbClr val="FFF200"/>
              </a:gs>
              <a:gs pos="100000">
                <a:srgbClr val="CCFF99"/>
              </a:gs>
            </a:gsLst>
            <a:lin ang="5400000" scaled="0"/>
          </a:gradFill>
          <a:ln w="25400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더 알아보기</a:t>
            </a:r>
            <a:r>
              <a:rPr lang="en-US" altLang="ko-KR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: </a:t>
            </a:r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억세 축제</a:t>
            </a:r>
            <a:endParaRPr lang="ko-KR" altLang="en-US" sz="4000" b="1" kern="0" dirty="0">
              <a:solidFill>
                <a:schemeClr val="tx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_x284120904"/>
          <p:cNvSpPr>
            <a:spLocks noChangeArrowheads="1"/>
          </p:cNvSpPr>
          <p:nvPr/>
        </p:nvSpPr>
        <p:spPr bwMode="auto">
          <a:xfrm>
            <a:off x="252412" y="2204864"/>
            <a:ext cx="8563595" cy="4464495"/>
          </a:xfrm>
          <a:prstGeom prst="rect">
            <a:avLst/>
          </a:prstGeom>
          <a:solidFill>
            <a:srgbClr val="CCFF99"/>
          </a:solidFill>
          <a:ln w="35941">
            <a:solidFill>
              <a:srgbClr val="6699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억새 축제는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원평동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        )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교 아래에서 열린다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축제에서는 억새군락을 배경으로 전세 체험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․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먹거리 부스가 운영된다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축제에는 다양한 분야의 연예인들이 많이 참석한다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억새와 갈대의 차이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갈대는 물기가 있는 습지 주변에서 주로 서식한다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억새는 강가여도 물기가 없는 강둑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구릉지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산 등에 서식한다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5913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4999107"/>
              </p:ext>
            </p:extLst>
          </p:nvPr>
        </p:nvGraphicFramePr>
        <p:xfrm>
          <a:off x="1043608" y="1124744"/>
          <a:ext cx="7128792" cy="54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28792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성공 기념촬영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88032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성공 기념사진을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b="1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b="1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소감문</a:t>
                      </a:r>
                      <a:endParaRPr lang="ko-KR" altLang="en-US" sz="2800" b="1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13916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208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282</Words>
  <Application>Microsoft Office PowerPoint</Application>
  <PresentationFormat>화면 슬라이드 쇼(4:3)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동삭초등학교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우리나라 수출에서 차지하는 국가별 비율</dc:title>
  <dc:creator>user</dc:creator>
  <cp:lastModifiedBy>최상길</cp:lastModifiedBy>
  <cp:revision>19</cp:revision>
  <dcterms:created xsi:type="dcterms:W3CDTF">2006-10-16T14:56:51Z</dcterms:created>
  <dcterms:modified xsi:type="dcterms:W3CDTF">2017-07-02T09:42:06Z</dcterms:modified>
</cp:coreProperties>
</file>